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0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89" r:id="rId22"/>
    <p:sldId id="283" r:id="rId23"/>
    <p:sldId id="279" r:id="rId24"/>
    <p:sldId id="280" r:id="rId25"/>
    <p:sldId id="282" r:id="rId26"/>
    <p:sldId id="281" r:id="rId27"/>
    <p:sldId id="290" r:id="rId28"/>
    <p:sldId id="278" r:id="rId29"/>
    <p:sldId id="284" r:id="rId30"/>
    <p:sldId id="285" r:id="rId31"/>
    <p:sldId id="286" r:id="rId32"/>
    <p:sldId id="287" r:id="rId33"/>
    <p:sldId id="276" r:id="rId34"/>
    <p:sldId id="277" r:id="rId35"/>
    <p:sldId id="288" r:id="rId36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D8"/>
    <a:srgbClr val="242424"/>
    <a:srgbClr val="E5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EB95-F32B-428D-9956-B1002351D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741D4-754F-490A-9924-DE818F80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3CFF1-5643-48C3-BC6F-10D6EFF9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7ED01-FFDD-4C4E-8E46-C5A9BA5E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9EEA1-9523-4E62-8D63-2FD2B58B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831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1D75D-EC5A-4A74-AB71-B87C7C36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DF6E9-4AA1-4B70-A922-7E51F7FF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F5253-95D3-4931-A168-AB49A1B7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DAEAA-5EB5-481E-9E82-95B51A63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EE045-E4CE-4855-A19D-988BE5B9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0379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8465A6-0D31-4E76-961F-DD7C30B89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41BF7C-1059-45C3-BD80-F5E84CF5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39850-2327-40F2-A51D-6D87E471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93415-1FD7-469B-9F55-2357515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FA410-C1DC-44F2-BF96-FA66D132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7969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E7727-461A-4242-AA2E-9C2ABDD4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25AD6-F817-4484-9398-2627EC55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E6521-25B4-41BD-8F8D-D090633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C6AD0-5DB3-45A6-99B6-50ECB31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CBBD-D573-4BA7-8518-F572896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669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13E7D-B6B2-4ABD-B7B9-EB36340F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E330B-96FF-43D6-AD46-C5ACAFB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722B83-0CD6-4304-8E20-5D5AA045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CB54D-EF36-4CBF-A3A8-443CAFA5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F960A-F036-44B6-8B42-A003D2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67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BD16A-DA58-492E-93DD-79CECE8E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92A9-BA19-44D5-9205-45C58846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9E9B8-D482-4826-8CDF-A5743BDD4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2D277-672E-4CB5-AE74-9E6076E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9D3442-4333-4695-A24E-42A1A89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03D61-7CF2-4E24-ABD8-40EC3C42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982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1349-48EC-4F43-BF8A-A684346D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DC2845-4B6A-4E18-AC51-988C4992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83E330-3896-4F5F-A83B-6A527610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C085E-A917-404A-AA66-264469F3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EFAD-72B2-4B81-8F61-8A4A68B01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DBD828-E278-4B70-957E-55628F81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D97D9F-5C7C-4B76-9A01-7BA7BDF8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A015CC-B881-43DC-AD49-2E927FB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263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CCD78-7CF1-408E-BD6C-F74E09E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A006D-ECE6-4415-8E52-04E96D5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148C0D-D0D1-488F-9330-3FD7D968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CDA0BE-31A0-472A-824D-459CD90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80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607D9B-E33B-4E9E-964B-7D692959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281174-611A-44FF-BDB2-81F76B0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89CDDE-96FB-4B80-A5F9-04DBC50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800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77D19-FC0B-45B6-9272-C5F3406C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8EA3A-FFA5-4546-A3C0-55DD3EF1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A8F71D-E9AE-4F0E-8E54-49172DC0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BA8D3-8F64-43CB-9E04-2BEB59AB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9E73C-3414-4582-BD54-7C6C49D0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362D1-0F29-493B-A5CB-DA3C68AF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336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27D4-390E-4D95-A553-EA995B62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632B4-5845-4787-A464-B3FDE479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B4C4C9-DAE4-4D60-B54D-24D908B3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10DFFD-0DF1-493A-9D68-7C9DBD39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E3339-DBD8-466D-8CB2-223B099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8B9B45-8159-4714-852B-AA15D5FF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60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853B41-1123-4F0F-A9F7-9C060964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BE7ED-7553-4774-B650-00884AD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05B7FE-F033-4516-890F-BBE32493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74C7-FCC4-4C85-93B2-F2F93103F0C9}" type="datetimeFigureOut">
              <a:rPr lang="es-UY" smtClean="0"/>
              <a:t>6/10/2019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119A6-6FB8-493B-8E27-2651989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E9336-CED9-4DD0-9AFE-10D36EB6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FE6-DE5E-4968-8F52-3919B2246700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292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57C4-9C97-4F04-8944-B8A81297F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F3272-8E55-41FF-97C5-D19E5FF02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bit v2">
            <a:hlinkClick r:id="" action="ppaction://media"/>
            <a:extLst>
              <a:ext uri="{FF2B5EF4-FFF2-40B4-BE49-F238E27FC236}">
                <a16:creationId xmlns:a16="http://schemas.microsoft.com/office/drawing/2014/main" id="{3A9E8B88-4394-4298-832B-6E4A410D5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7903E-C548-4E8E-871D-499702A8E272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1AB84F-67C1-4A92-A653-07F1B2CF9B46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Relevamiento de datos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F449AA-D8A4-4622-BC66-61CF8F0A992F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78110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D4E3-B688-4765-B158-D13F4A93C807}"/>
              </a:ext>
            </a:extLst>
          </p:cNvPr>
          <p:cNvSpPr txBox="1"/>
          <p:nvPr/>
        </p:nvSpPr>
        <p:spPr>
          <a:xfrm>
            <a:off x="275724" y="1352550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Entrevistas no planificada y abierta [Vía telefónica o presencial]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/>
              <a:t>Cuestionarios para los distintos roles 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5101B-2B22-4C8D-A36F-7F8CDB24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1006039" y="1908466"/>
            <a:ext cx="2903087" cy="3820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9AE73F-CECB-4CEC-9996-BCE8F79D6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>
          <a:xfrm>
            <a:off x="4639443" y="1947542"/>
            <a:ext cx="2903087" cy="3820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4EF461-9832-437C-A46A-1A0B69691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"/>
          <a:stretch/>
        </p:blipFill>
        <p:spPr>
          <a:xfrm>
            <a:off x="8272846" y="1898207"/>
            <a:ext cx="2903087" cy="3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A19BBA-7F77-4AB7-9E9E-5D2A13B2F794}"/>
              </a:ext>
            </a:extLst>
          </p:cNvPr>
          <p:cNvSpPr txBox="1"/>
          <p:nvPr/>
        </p:nvSpPr>
        <p:spPr>
          <a:xfrm>
            <a:off x="182959" y="265887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– Casos de uso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CAB1F-CAC1-4C24-91E0-7D27173C839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F8F351A-FC78-4987-AE0C-6C2DB11E779D}"/>
              </a:ext>
            </a:extLst>
          </p:cNvPr>
          <p:cNvCxnSpPr>
            <a:cxnSpLocks/>
          </p:cNvCxnSpPr>
          <p:nvPr/>
        </p:nvCxnSpPr>
        <p:spPr>
          <a:xfrm>
            <a:off x="275724" y="912218"/>
            <a:ext cx="608531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AF8EA0-D9E1-4B65-8C35-BBE3E9C1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2" y="765464"/>
            <a:ext cx="3428817" cy="4963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B42621-2A1B-4BC6-848B-A6BE441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r="4338" b="9305"/>
          <a:stretch/>
        </p:blipFill>
        <p:spPr>
          <a:xfrm>
            <a:off x="1126272" y="1345063"/>
            <a:ext cx="3326459" cy="438393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37F1F3-5402-4280-BD38-0EBFB0C7268F}"/>
              </a:ext>
            </a:extLst>
          </p:cNvPr>
          <p:cNvSpPr/>
          <p:nvPr/>
        </p:nvSpPr>
        <p:spPr>
          <a:xfrm>
            <a:off x="1334000" y="5760755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extendidos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5B75F-2AD6-4430-9AE7-185E46243D8E}"/>
              </a:ext>
            </a:extLst>
          </p:cNvPr>
          <p:cNvSpPr/>
          <p:nvPr/>
        </p:nvSpPr>
        <p:spPr>
          <a:xfrm>
            <a:off x="7079251" y="5760755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Casos de uso gráficos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32E23A-FC3D-40F8-BEE0-1ECC3846C62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8798C-CC27-401E-B777-043DF277B8B1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C883DE5-61EE-47EC-9F89-5C6F3787E7B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CB087CD-EA24-4C4E-A18F-208FFCB9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4" y="2259683"/>
            <a:ext cx="54686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E6608B-B1FC-4CF4-B616-5FA2C9E8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" y="2259683"/>
            <a:ext cx="5354334" cy="2821562"/>
          </a:xfrm>
          <a:prstGeom prst="rect">
            <a:avLst/>
          </a:prstGeom>
          <a:ln w="28575">
            <a:solidFill>
              <a:srgbClr val="242424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9440C5-86B8-473E-974F-A052DA72F2F7}"/>
              </a:ext>
            </a:extLst>
          </p:cNvPr>
          <p:cNvSpPr txBox="1"/>
          <p:nvPr/>
        </p:nvSpPr>
        <p:spPr>
          <a:xfrm>
            <a:off x="0" y="5228968"/>
            <a:ext cx="535433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Tabla de actividades junto con controles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9183A1C-C099-4805-8AD3-3762F9487B26}"/>
              </a:ext>
            </a:extLst>
          </p:cNvPr>
          <p:cNvSpPr txBox="1"/>
          <p:nvPr/>
        </p:nvSpPr>
        <p:spPr>
          <a:xfrm>
            <a:off x="6561944" y="5228968"/>
            <a:ext cx="449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barras – Técnica GANTT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82B974-82B3-4E6D-B23B-C450A928187C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192456-B081-42A9-BB65-8E64C3A0ECED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Planificación del proyecto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9F0A02A-6F63-43A7-A98E-4BE7B94CBA4C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55631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E5A0E11-84C6-48B0-9A68-2588F54B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658086"/>
            <a:ext cx="4867777" cy="3205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ABC056-0151-4F97-B9AE-D12DF16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602025"/>
            <a:ext cx="4003508" cy="42680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600ED1-696E-4C4F-A165-1CF95A0B8F4B}"/>
              </a:ext>
            </a:extLst>
          </p:cNvPr>
          <p:cNvSpPr txBox="1"/>
          <p:nvPr/>
        </p:nvSpPr>
        <p:spPr>
          <a:xfrm>
            <a:off x="570998" y="4884233"/>
            <a:ext cx="3034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en red (PERT)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7BA7B4-B37A-4E6D-BCC4-0CA9B24A09DC}"/>
              </a:ext>
            </a:extLst>
          </p:cNvPr>
          <p:cNvSpPr txBox="1"/>
          <p:nvPr/>
        </p:nvSpPr>
        <p:spPr>
          <a:xfrm>
            <a:off x="7331242" y="488423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Planes de contingencia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7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8A311F-BCAA-456C-8CF0-223D026DAFF4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61F5FC-2432-43D8-AFA2-20D758589C2B}"/>
              </a:ext>
            </a:extLst>
          </p:cNvPr>
          <p:cNvSpPr txBox="1"/>
          <p:nvPr/>
        </p:nvSpPr>
        <p:spPr>
          <a:xfrm>
            <a:off x="161423" y="585134"/>
            <a:ext cx="703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Base de datos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4A20D6F-75E0-416F-80B8-D15CD8195D61}"/>
              </a:ext>
            </a:extLst>
          </p:cNvPr>
          <p:cNvCxnSpPr>
            <a:cxnSpLocks/>
          </p:cNvCxnSpPr>
          <p:nvPr/>
        </p:nvCxnSpPr>
        <p:spPr>
          <a:xfrm>
            <a:off x="275723" y="1220714"/>
            <a:ext cx="6283273" cy="10751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EAA2A-9F58-401C-9344-C889C107155C}"/>
              </a:ext>
            </a:extLst>
          </p:cNvPr>
          <p:cNvSpPr txBox="1"/>
          <p:nvPr/>
        </p:nvSpPr>
        <p:spPr>
          <a:xfrm>
            <a:off x="578434" y="5587645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0EC318-F4F2-4309-9201-52E8490D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96" y="1841922"/>
            <a:ext cx="5431647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914426-5B50-4281-992C-45BAFEFE7DFD}"/>
              </a:ext>
            </a:extLst>
          </p:cNvPr>
          <p:cNvSpPr txBox="1"/>
          <p:nvPr/>
        </p:nvSpPr>
        <p:spPr>
          <a:xfrm>
            <a:off x="6558996" y="5587645"/>
            <a:ext cx="537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Entidad relación (MER)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B208C62-B063-4F04-99D5-EC487521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1841922"/>
            <a:ext cx="4802779" cy="3644920"/>
          </a:xfrm>
          <a:prstGeom prst="rect">
            <a:avLst/>
          </a:prstGeom>
          <a:ln>
            <a:solidFill>
              <a:srgbClr val="242424"/>
            </a:solidFill>
          </a:ln>
        </p:spPr>
      </p:pic>
    </p:spTree>
    <p:extLst>
      <p:ext uri="{BB962C8B-B14F-4D97-AF65-F5344CB8AC3E}">
        <p14:creationId xmlns:p14="http://schemas.microsoft.com/office/powerpoint/2010/main" val="5971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4C85B5-4B50-4F6C-AF1E-6C6161A8450A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0A0496-62A3-44E5-9BCE-BDE575071E75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1/2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A6C9642-96ED-4AEA-B9CE-3C808A9E5CDB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5713942-B184-418C-B895-2B889C27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389034"/>
            <a:ext cx="4805381" cy="4079931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72940F-55ED-46C3-8B44-C82C713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79" y="2212159"/>
            <a:ext cx="5926691" cy="3256806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5E2B0A-DCB9-44A5-87ED-E77A61B15301}"/>
              </a:ext>
            </a:extLst>
          </p:cNvPr>
          <p:cNvSpPr txBox="1"/>
          <p:nvPr/>
        </p:nvSpPr>
        <p:spPr>
          <a:xfrm>
            <a:off x="286046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dominio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79ACE2-ADB0-4A20-A955-5C7230D92B39}"/>
              </a:ext>
            </a:extLst>
          </p:cNvPr>
          <p:cNvSpPr txBox="1"/>
          <p:nvPr/>
        </p:nvSpPr>
        <p:spPr>
          <a:xfrm>
            <a:off x="5990379" y="5491468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clases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2EFFD0-C2B4-4E14-AB46-28607D32F1E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6FB304-7074-4B5E-8D0A-0F7A7129130B}"/>
              </a:ext>
            </a:extLst>
          </p:cNvPr>
          <p:cNvSpPr txBox="1"/>
          <p:nvPr/>
        </p:nvSpPr>
        <p:spPr>
          <a:xfrm>
            <a:off x="161422" y="320091"/>
            <a:ext cx="700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Análisis y diseño – Aplicaciones 2/2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60BDF14-9552-42D5-A14E-8CDA0D9E9F9A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689370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C83DA-29F1-45A6-A361-77CA382B0EF3}"/>
              </a:ext>
            </a:extLst>
          </p:cNvPr>
          <p:cNvSpPr txBox="1"/>
          <p:nvPr/>
        </p:nvSpPr>
        <p:spPr>
          <a:xfrm>
            <a:off x="2048585" y="4307373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de secuencial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825EB-DE87-4EAC-BE54-BB5E3600BF6E}"/>
              </a:ext>
            </a:extLst>
          </p:cNvPr>
          <p:cNvSpPr txBox="1"/>
          <p:nvPr/>
        </p:nvSpPr>
        <p:spPr>
          <a:xfrm>
            <a:off x="8176987" y="5578706"/>
            <a:ext cx="530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proceso 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BE5C96-FCC3-4E2B-9247-7CA31364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7" y="902013"/>
            <a:ext cx="3477095" cy="4676693"/>
          </a:xfrm>
          <a:prstGeom prst="rect">
            <a:avLst/>
          </a:prstGeom>
          <a:ln>
            <a:solidFill>
              <a:srgbClr val="24242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A21BB-6AF9-41B5-B2B4-681FD46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8" y="1906401"/>
            <a:ext cx="6202017" cy="2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2CE651-C51A-45A5-B4E3-F70D6965A741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B61512-B131-42B4-A22D-022F4530AFB7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Tecnologías utilizadas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A05D02-DABA-4244-8A7A-FA2980C00ED9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21676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F6976B1-DEE6-4971-8079-A2133CF5608B}"/>
              </a:ext>
            </a:extLst>
          </p:cNvPr>
          <p:cNvCxnSpPr/>
          <p:nvPr/>
        </p:nvCxnSpPr>
        <p:spPr>
          <a:xfrm>
            <a:off x="5777948" y="1457739"/>
            <a:ext cx="0" cy="489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283659-7D79-455E-ABEC-39B3A9CCA8AC}"/>
              </a:ext>
            </a:extLst>
          </p:cNvPr>
          <p:cNvSpPr txBox="1"/>
          <p:nvPr/>
        </p:nvSpPr>
        <p:spPr>
          <a:xfrm>
            <a:off x="417094" y="1457738"/>
            <a:ext cx="39826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Lenguaje </a:t>
            </a: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Entorno de desarrollo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37921AE-FDDD-494B-9FD9-16041A7B8E88}"/>
              </a:ext>
            </a:extLst>
          </p:cNvPr>
          <p:cNvCxnSpPr>
            <a:cxnSpLocks/>
          </p:cNvCxnSpPr>
          <p:nvPr/>
        </p:nvCxnSpPr>
        <p:spPr>
          <a:xfrm flipH="1">
            <a:off x="5970104" y="3816626"/>
            <a:ext cx="589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257AA-F105-440E-BFC0-D24B6EECDE15}"/>
              </a:ext>
            </a:extLst>
          </p:cNvPr>
          <p:cNvSpPr txBox="1"/>
          <p:nvPr/>
        </p:nvSpPr>
        <p:spPr>
          <a:xfrm>
            <a:off x="6096000" y="1457739"/>
            <a:ext cx="422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Base de datos y servidor 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1E625-C1CE-4021-93ED-774FFEACEEBF}"/>
              </a:ext>
            </a:extLst>
          </p:cNvPr>
          <p:cNvSpPr txBox="1"/>
          <p:nvPr/>
        </p:nvSpPr>
        <p:spPr>
          <a:xfrm>
            <a:off x="5970104" y="3967608"/>
            <a:ext cx="455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Sistema de control de versiones </a:t>
            </a:r>
            <a:endParaRPr lang="es-UY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para visual basic .net logo">
            <a:extLst>
              <a:ext uri="{FF2B5EF4-FFF2-40B4-BE49-F238E27FC236}">
                <a16:creationId xmlns:a16="http://schemas.microsoft.com/office/drawing/2014/main" id="{A9CCA019-BE85-4A37-99E3-08C8383B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13654"/>
          <a:stretch/>
        </p:blipFill>
        <p:spPr bwMode="auto">
          <a:xfrm>
            <a:off x="827624" y="2292625"/>
            <a:ext cx="1892562" cy="13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 2017">
            <a:extLst>
              <a:ext uri="{FF2B5EF4-FFF2-40B4-BE49-F238E27FC236}">
                <a16:creationId xmlns:a16="http://schemas.microsoft.com/office/drawing/2014/main" id="{42F58B25-DBA7-4C1E-93E6-355A8F7D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87455" l="4200" r="96200">
                        <a14:foregroundMark x1="12600" y1="46727" x2="12600" y2="46727"/>
                        <a14:foregroundMark x1="6800" y1="61455" x2="6800" y2="61455"/>
                        <a14:foregroundMark x1="47700" y1="58545" x2="47700" y2="58545"/>
                        <a14:foregroundMark x1="43800" y1="59273" x2="43800" y2="59273"/>
                        <a14:foregroundMark x1="37500" y1="58909" x2="37500" y2="58909"/>
                        <a14:foregroundMark x1="55300" y1="56000" x2="55300" y2="56000"/>
                        <a14:foregroundMark x1="37800" y1="40909" x2="37800" y2="40909"/>
                        <a14:foregroundMark x1="40800" y1="40909" x2="40800" y2="40909"/>
                        <a14:foregroundMark x1="40800" y1="34545" x2="40800" y2="34545"/>
                        <a14:foregroundMark x1="44700" y1="41273" x2="44700" y2="41273"/>
                        <a14:foregroundMark x1="51200" y1="40909" x2="51200" y2="40909"/>
                        <a14:foregroundMark x1="56500" y1="40364" x2="56500" y2="40364"/>
                        <a14:foregroundMark x1="59200" y1="40364" x2="59200" y2="40364"/>
                        <a14:foregroundMark x1="67800" y1="39636" x2="67800" y2="39636"/>
                        <a14:foregroundMark x1="71500" y1="40364" x2="71500" y2="40364"/>
                        <a14:foregroundMark x1="74500" y1="40000" x2="74500" y2="40000"/>
                        <a14:foregroundMark x1="80700" y1="39636" x2="80700" y2="39636"/>
                        <a14:foregroundMark x1="85800" y1="39636" x2="85800" y2="39636"/>
                        <a14:foregroundMark x1="86100" y1="34545" x2="86100" y2="34545"/>
                        <a14:foregroundMark x1="91800" y1="40909" x2="91800" y2="40909"/>
                        <a14:backgroundMark x1="9300" y1="47091" x2="9300" y2="47091"/>
                        <a14:backgroundMark x1="55300" y1="43818" x2="55300" y2="4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4383821"/>
            <a:ext cx="3697266" cy="20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nformix logo">
            <a:extLst>
              <a:ext uri="{FF2B5EF4-FFF2-40B4-BE49-F238E27FC236}">
                <a16:creationId xmlns:a16="http://schemas.microsoft.com/office/drawing/2014/main" id="{328B040C-92C4-4D5F-BC6F-BB6EE160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24" y="2281009"/>
            <a:ext cx="2676937" cy="8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red hat 7  logo">
            <a:extLst>
              <a:ext uri="{FF2B5EF4-FFF2-40B4-BE49-F238E27FC236}">
                <a16:creationId xmlns:a16="http://schemas.microsoft.com/office/drawing/2014/main" id="{8399A0AF-518E-4493-930D-7A4AF471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62" y="2270862"/>
            <a:ext cx="2676934" cy="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gitlogo">
            <a:extLst>
              <a:ext uri="{FF2B5EF4-FFF2-40B4-BE49-F238E27FC236}">
                <a16:creationId xmlns:a16="http://schemas.microsoft.com/office/drawing/2014/main" id="{144DA2C1-7300-4C7D-BC4E-EAF12469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0" y="4576175"/>
            <a:ext cx="1212943" cy="12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github logo">
            <a:extLst>
              <a:ext uri="{FF2B5EF4-FFF2-40B4-BE49-F238E27FC236}">
                <a16:creationId xmlns:a16="http://schemas.microsoft.com/office/drawing/2014/main" id="{E46D94A8-CB1F-4337-96F9-6DCD7E49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04" y="4576175"/>
            <a:ext cx="1959957" cy="1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gitlab logo">
            <a:extLst>
              <a:ext uri="{FF2B5EF4-FFF2-40B4-BE49-F238E27FC236}">
                <a16:creationId xmlns:a16="http://schemas.microsoft.com/office/drawing/2014/main" id="{FAE46562-C236-493B-88EC-1CB5C510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/>
          <a:stretch/>
        </p:blipFill>
        <p:spPr bwMode="auto">
          <a:xfrm>
            <a:off x="10076400" y="5476459"/>
            <a:ext cx="1784296" cy="12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gitlab logo">
            <a:extLst>
              <a:ext uri="{FF2B5EF4-FFF2-40B4-BE49-F238E27FC236}">
                <a16:creationId xmlns:a16="http://schemas.microsoft.com/office/drawing/2014/main" id="{C4A988AE-1401-4C47-8886-04BACCCE3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4"/>
          <a:stretch/>
        </p:blipFill>
        <p:spPr bwMode="auto">
          <a:xfrm>
            <a:off x="10286672" y="4500978"/>
            <a:ext cx="1488234" cy="1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git logo">
            <a:extLst>
              <a:ext uri="{FF2B5EF4-FFF2-40B4-BE49-F238E27FC236}">
                <a16:creationId xmlns:a16="http://schemas.microsoft.com/office/drawing/2014/main" id="{65E30B2C-6559-4A56-B097-0C29A873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662" b="67922" l="48571" r="81849">
                        <a14:foregroundMark x1="66050" y1="52208" x2="66050" y2="52208"/>
                        <a14:foregroundMark x1="65378" y1="35455" x2="65378" y2="35455"/>
                        <a14:foregroundMark x1="72941" y1="47143" x2="72941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9624" r="17921" b="30291"/>
          <a:stretch/>
        </p:blipFill>
        <p:spPr bwMode="auto">
          <a:xfrm>
            <a:off x="6264405" y="5647323"/>
            <a:ext cx="1152846" cy="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E3E7E-996A-4406-BB40-6434DFD67EC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827CF-A34E-4C93-B5AC-3E851D19D2D2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Soluciones (Aplicaciones)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FCCF4D6-538D-453E-94C1-71FAA24AE5B5}"/>
              </a:ext>
            </a:extLst>
          </p:cNvPr>
          <p:cNvCxnSpPr>
            <a:cxnSpLocks/>
          </p:cNvCxnSpPr>
          <p:nvPr/>
        </p:nvCxnSpPr>
        <p:spPr>
          <a:xfrm>
            <a:off x="275723" y="966422"/>
            <a:ext cx="4746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DC21AE-2259-4636-BC4D-1305C34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51" r="398"/>
          <a:stretch/>
        </p:blipFill>
        <p:spPr>
          <a:xfrm>
            <a:off x="336294" y="1833513"/>
            <a:ext cx="5154075" cy="3190974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AEF525-EFCB-4823-B731-CC36E7EC24B0}"/>
              </a:ext>
            </a:extLst>
          </p:cNvPr>
          <p:cNvSpPr txBox="1"/>
          <p:nvPr/>
        </p:nvSpPr>
        <p:spPr>
          <a:xfrm>
            <a:off x="417094" y="5128591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de escritorio: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Operario, Transportista y Administradores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3E6B57-5D6C-4237-8804-CEF6222CF9CE}"/>
              </a:ext>
            </a:extLst>
          </p:cNvPr>
          <p:cNvSpPr txBox="1"/>
          <p:nvPr/>
        </p:nvSpPr>
        <p:spPr>
          <a:xfrm>
            <a:off x="6625737" y="5070203"/>
            <a:ext cx="4804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Aplicación web: 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A4126-CC99-437B-8672-2B01ADD5D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22"/>
          <a:stretch/>
        </p:blipFill>
        <p:spPr>
          <a:xfrm>
            <a:off x="6012110" y="1833513"/>
            <a:ext cx="5975046" cy="3190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4B6DAF-FE52-40A4-845E-8B8838996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1" r="10022" b="49416"/>
          <a:stretch/>
        </p:blipFill>
        <p:spPr>
          <a:xfrm>
            <a:off x="8246377" y="1833513"/>
            <a:ext cx="3349269" cy="1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08BCB6-7902-4403-B424-DE593949A3F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3B44B2-5F6F-4314-9993-D8CB56EB6A5C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de Escritorio (GUI)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56C9675-4673-4C12-A14C-46F5C25FDAEC}"/>
              </a:ext>
            </a:extLst>
          </p:cNvPr>
          <p:cNvSpPr/>
          <p:nvPr/>
        </p:nvSpPr>
        <p:spPr>
          <a:xfrm>
            <a:off x="5504335" y="1050824"/>
            <a:ext cx="1000890" cy="100089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2DE30EE-6AB4-4442-B6F0-8791C38C2C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5488973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45B97-BECF-422D-A89E-D48B50059108}"/>
              </a:ext>
            </a:extLst>
          </p:cNvPr>
          <p:cNvSpPr txBox="1"/>
          <p:nvPr/>
        </p:nvSpPr>
        <p:spPr>
          <a:xfrm>
            <a:off x="5407166" y="1321007"/>
            <a:ext cx="11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8EE8E-9864-4D21-8BDF-52BFFA1341FB}"/>
              </a:ext>
            </a:extLst>
          </p:cNvPr>
          <p:cNvSpPr/>
          <p:nvPr/>
        </p:nvSpPr>
        <p:spPr>
          <a:xfrm>
            <a:off x="5301004" y="2581840"/>
            <a:ext cx="1404731" cy="140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2626DE-D1AB-4DEF-AD4C-E66769B37CD8}"/>
              </a:ext>
            </a:extLst>
          </p:cNvPr>
          <p:cNvSpPr txBox="1"/>
          <p:nvPr/>
        </p:nvSpPr>
        <p:spPr>
          <a:xfrm>
            <a:off x="5439665" y="2986195"/>
            <a:ext cx="116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Marco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8FF10C9-E3F8-43C9-82F7-B76E2F00F4E9}"/>
              </a:ext>
            </a:extLst>
          </p:cNvPr>
          <p:cNvSpPr/>
          <p:nvPr/>
        </p:nvSpPr>
        <p:spPr>
          <a:xfrm>
            <a:off x="327179" y="1168073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9F2765-AD54-43F6-8F43-90E71D3FA3BE}"/>
              </a:ext>
            </a:extLst>
          </p:cNvPr>
          <p:cNvSpPr txBox="1"/>
          <p:nvPr/>
        </p:nvSpPr>
        <p:spPr>
          <a:xfrm>
            <a:off x="125259" y="132239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3E1121-01B5-4CC7-91E1-F723D3C94B2F}"/>
              </a:ext>
            </a:extLst>
          </p:cNvPr>
          <p:cNvSpPr/>
          <p:nvPr/>
        </p:nvSpPr>
        <p:spPr>
          <a:xfrm>
            <a:off x="343569" y="2324695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2ECA5-3F96-489B-BEC9-E9D9FD3AB855}"/>
              </a:ext>
            </a:extLst>
          </p:cNvPr>
          <p:cNvSpPr txBox="1"/>
          <p:nvPr/>
        </p:nvSpPr>
        <p:spPr>
          <a:xfrm>
            <a:off x="141648" y="247815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vehículo</a:t>
            </a:r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72B8EE-7F5D-4EEA-A13A-78BB3FCF0668}"/>
              </a:ext>
            </a:extLst>
          </p:cNvPr>
          <p:cNvSpPr/>
          <p:nvPr/>
        </p:nvSpPr>
        <p:spPr>
          <a:xfrm>
            <a:off x="327179" y="3363662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BBED42-EB9F-4177-A41D-CBA5990CCC84}"/>
              </a:ext>
            </a:extLst>
          </p:cNvPr>
          <p:cNvSpPr/>
          <p:nvPr/>
        </p:nvSpPr>
        <p:spPr>
          <a:xfrm>
            <a:off x="343569" y="452028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D18CF1-7202-4938-A174-4631013C842D}"/>
              </a:ext>
            </a:extLst>
          </p:cNvPr>
          <p:cNvSpPr/>
          <p:nvPr/>
        </p:nvSpPr>
        <p:spPr>
          <a:xfrm>
            <a:off x="1649257" y="164555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59EFD4-DC2B-4DEA-B15A-CA81635F0F41}"/>
              </a:ext>
            </a:extLst>
          </p:cNvPr>
          <p:cNvSpPr/>
          <p:nvPr/>
        </p:nvSpPr>
        <p:spPr>
          <a:xfrm>
            <a:off x="1649256" y="2793179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0546DCA-7E16-48D6-AC01-E470A3A02418}"/>
              </a:ext>
            </a:extLst>
          </p:cNvPr>
          <p:cNvSpPr/>
          <p:nvPr/>
        </p:nvSpPr>
        <p:spPr>
          <a:xfrm>
            <a:off x="1649256" y="4079524"/>
            <a:ext cx="1000889" cy="954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9E1961-4FE6-437F-972A-C66DE2FD3E00}"/>
              </a:ext>
            </a:extLst>
          </p:cNvPr>
          <p:cNvSpPr txBox="1"/>
          <p:nvPr/>
        </p:nvSpPr>
        <p:spPr>
          <a:xfrm>
            <a:off x="141648" y="349156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vehículo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AEE1B-163E-45A2-9E78-99655A7B207A}"/>
              </a:ext>
            </a:extLst>
          </p:cNvPr>
          <p:cNvSpPr txBox="1"/>
          <p:nvPr/>
        </p:nvSpPr>
        <p:spPr>
          <a:xfrm>
            <a:off x="125258" y="468571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9A95B4-59CC-4540-8C8C-2A1FB758E460}"/>
              </a:ext>
            </a:extLst>
          </p:cNvPr>
          <p:cNvSpPr txBox="1"/>
          <p:nvPr/>
        </p:nvSpPr>
        <p:spPr>
          <a:xfrm>
            <a:off x="1463726" y="177578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daños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950A4F-B18E-4031-BD34-57FFA99789EA}"/>
              </a:ext>
            </a:extLst>
          </p:cNvPr>
          <p:cNvSpPr txBox="1"/>
          <p:nvPr/>
        </p:nvSpPr>
        <p:spPr>
          <a:xfrm>
            <a:off x="1463726" y="2929225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 trabajo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11CA64-6C4A-4D57-83E2-ACF2C30395FA}"/>
              </a:ext>
            </a:extLst>
          </p:cNvPr>
          <p:cNvSpPr txBox="1"/>
          <p:nvPr/>
        </p:nvSpPr>
        <p:spPr>
          <a:xfrm>
            <a:off x="1463726" y="423384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Traslado interno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9745DC-38E2-40C0-BEFB-405734960B02}"/>
              </a:ext>
            </a:extLst>
          </p:cNvPr>
          <p:cNvSpPr/>
          <p:nvPr/>
        </p:nvSpPr>
        <p:spPr>
          <a:xfrm>
            <a:off x="3350809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EB42172-2E3B-4214-86B2-E7B608805015}"/>
              </a:ext>
            </a:extLst>
          </p:cNvPr>
          <p:cNvSpPr/>
          <p:nvPr/>
        </p:nvSpPr>
        <p:spPr>
          <a:xfrm>
            <a:off x="4794574" y="581342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BD1A4DC-C166-40DB-86E1-5077D85FE0CA}"/>
              </a:ext>
            </a:extLst>
          </p:cNvPr>
          <p:cNvSpPr/>
          <p:nvPr/>
        </p:nvSpPr>
        <p:spPr>
          <a:xfrm>
            <a:off x="6212411" y="5791591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55ADEA2-3529-4E24-A0B1-43C545F509DF}"/>
              </a:ext>
            </a:extLst>
          </p:cNvPr>
          <p:cNvSpPr/>
          <p:nvPr/>
        </p:nvSpPr>
        <p:spPr>
          <a:xfrm>
            <a:off x="7630248" y="5790513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79AA72-D23D-4785-8629-06D5E166104E}"/>
              </a:ext>
            </a:extLst>
          </p:cNvPr>
          <p:cNvSpPr/>
          <p:nvPr/>
        </p:nvSpPr>
        <p:spPr>
          <a:xfrm>
            <a:off x="4074692" y="4919172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B9E918F-0DC8-48BA-B538-5B88D499DE9A}"/>
              </a:ext>
            </a:extLst>
          </p:cNvPr>
          <p:cNvSpPr/>
          <p:nvPr/>
        </p:nvSpPr>
        <p:spPr>
          <a:xfrm>
            <a:off x="5478139" y="4894754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A307D77-FB53-4309-98DF-28DDCA963D87}"/>
              </a:ext>
            </a:extLst>
          </p:cNvPr>
          <p:cNvSpPr/>
          <p:nvPr/>
        </p:nvSpPr>
        <p:spPr>
          <a:xfrm>
            <a:off x="6899280" y="4908558"/>
            <a:ext cx="1000889" cy="95497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9493D9-3D30-4C58-A4CA-38F4F3D8F03D}"/>
              </a:ext>
            </a:extLst>
          </p:cNvPr>
          <p:cNvSpPr txBox="1"/>
          <p:nvPr/>
        </p:nvSpPr>
        <p:spPr>
          <a:xfrm>
            <a:off x="3911770" y="503167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 Precarga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3E40B6-AAC6-43A2-8C94-5A3479EC9B0D}"/>
              </a:ext>
            </a:extLst>
          </p:cNvPr>
          <p:cNvSpPr txBox="1"/>
          <p:nvPr/>
        </p:nvSpPr>
        <p:spPr>
          <a:xfrm>
            <a:off x="6719409" y="50395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Consola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898EF9-EF4B-4DA9-AEBA-33BE95DB675B}"/>
              </a:ext>
            </a:extLst>
          </p:cNvPr>
          <p:cNvSpPr txBox="1"/>
          <p:nvPr/>
        </p:nvSpPr>
        <p:spPr>
          <a:xfrm>
            <a:off x="5285331" y="5052919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Precargas masivas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096DDD9-ECF5-4BF6-B7DA-6B3568A7559D}"/>
              </a:ext>
            </a:extLst>
          </p:cNvPr>
          <p:cNvSpPr txBox="1"/>
          <p:nvPr/>
        </p:nvSpPr>
        <p:spPr>
          <a:xfrm>
            <a:off x="3148888" y="59144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lugar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48F5AA-DB92-4F53-9CD4-4323F450B9F0}"/>
              </a:ext>
            </a:extLst>
          </p:cNvPr>
          <p:cNvSpPr txBox="1"/>
          <p:nvPr/>
        </p:nvSpPr>
        <p:spPr>
          <a:xfrm>
            <a:off x="4582966" y="599810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348BAD6-9829-4746-BF79-B6DEF9EC9D83}"/>
              </a:ext>
            </a:extLst>
          </p:cNvPr>
          <p:cNvSpPr txBox="1"/>
          <p:nvPr/>
        </p:nvSpPr>
        <p:spPr>
          <a:xfrm>
            <a:off x="6017044" y="594922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F12A2F8-D8CD-4E71-B692-CE6C4ADD7B53}"/>
              </a:ext>
            </a:extLst>
          </p:cNvPr>
          <p:cNvSpPr txBox="1"/>
          <p:nvPr/>
        </p:nvSpPr>
        <p:spPr>
          <a:xfrm>
            <a:off x="7408667" y="5942348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B047703-BADB-428C-9702-DBB30B2E0359}"/>
              </a:ext>
            </a:extLst>
          </p:cNvPr>
          <p:cNvSpPr/>
          <p:nvPr/>
        </p:nvSpPr>
        <p:spPr>
          <a:xfrm>
            <a:off x="10770054" y="976763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EDC142C-827B-4064-A617-7F8EF9057079}"/>
              </a:ext>
            </a:extLst>
          </p:cNvPr>
          <p:cNvSpPr/>
          <p:nvPr/>
        </p:nvSpPr>
        <p:spPr>
          <a:xfrm>
            <a:off x="9539711" y="149123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B2D3E7A-46E9-4AC8-94F3-BEB3FF63FCED}"/>
              </a:ext>
            </a:extLst>
          </p:cNvPr>
          <p:cNvSpPr/>
          <p:nvPr/>
        </p:nvSpPr>
        <p:spPr>
          <a:xfrm>
            <a:off x="10739436" y="2111747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94B0CD5-262D-4CD2-88BC-9143F3ED3F5B}"/>
              </a:ext>
            </a:extLst>
          </p:cNvPr>
          <p:cNvSpPr/>
          <p:nvPr/>
        </p:nvSpPr>
        <p:spPr>
          <a:xfrm>
            <a:off x="9570120" y="2635070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5FC3F94-A148-465B-A009-75F9F1A05B2E}"/>
              </a:ext>
            </a:extLst>
          </p:cNvPr>
          <p:cNvSpPr/>
          <p:nvPr/>
        </p:nvSpPr>
        <p:spPr>
          <a:xfrm>
            <a:off x="10784507" y="3270665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BE45E9C-6C72-4E29-AF3D-303A7DA35B97}"/>
              </a:ext>
            </a:extLst>
          </p:cNvPr>
          <p:cNvSpPr/>
          <p:nvPr/>
        </p:nvSpPr>
        <p:spPr>
          <a:xfrm>
            <a:off x="10759791" y="4318634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9F220F-5556-47DC-B5B6-E6851D49427F}"/>
              </a:ext>
            </a:extLst>
          </p:cNvPr>
          <p:cNvSpPr/>
          <p:nvPr/>
        </p:nvSpPr>
        <p:spPr>
          <a:xfrm>
            <a:off x="9598094" y="3802279"/>
            <a:ext cx="1000889" cy="954972"/>
          </a:xfrm>
          <a:prstGeom prst="ellipse">
            <a:avLst/>
          </a:prstGeom>
          <a:solidFill>
            <a:srgbClr val="E50F3D"/>
          </a:solidFill>
          <a:ln>
            <a:solidFill>
              <a:srgbClr val="E50F3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167FC3-16B3-45F2-BDAD-798D986CFD2C}"/>
              </a:ext>
            </a:extLst>
          </p:cNvPr>
          <p:cNvSpPr txBox="1"/>
          <p:nvPr/>
        </p:nvSpPr>
        <p:spPr>
          <a:xfrm>
            <a:off x="9340875" y="1638434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Disponibles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C1A3C5-D45C-4875-A62A-C3ECA6D19DF2}"/>
              </a:ext>
            </a:extLst>
          </p:cNvPr>
          <p:cNvSpPr txBox="1"/>
          <p:nvPr/>
        </p:nvSpPr>
        <p:spPr>
          <a:xfrm>
            <a:off x="9368199" y="2862876"/>
            <a:ext cx="140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activo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CD09C78-0E1E-4CB4-93D5-74D948F34CB5}"/>
              </a:ext>
            </a:extLst>
          </p:cNvPr>
          <p:cNvSpPr txBox="1"/>
          <p:nvPr/>
        </p:nvSpPr>
        <p:spPr>
          <a:xfrm>
            <a:off x="9428139" y="3959407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Medios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4F7FB98-0914-4803-B6AF-BDF4A419DCD2}"/>
              </a:ext>
            </a:extLst>
          </p:cNvPr>
          <p:cNvSpPr txBox="1"/>
          <p:nvPr/>
        </p:nvSpPr>
        <p:spPr>
          <a:xfrm>
            <a:off x="10554262" y="2301100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BE2595A-2B54-45AA-AAC9-9A7E1F1F85DA}"/>
              </a:ext>
            </a:extLst>
          </p:cNvPr>
          <p:cNvSpPr txBox="1"/>
          <p:nvPr/>
        </p:nvSpPr>
        <p:spPr>
          <a:xfrm>
            <a:off x="10589836" y="1181822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Lista de 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s-UY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transportes</a:t>
            </a:r>
            <a:endParaRPr lang="es-E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DE0EB31-F7F3-48F6-AFAE-FBF3CA8D537B}"/>
              </a:ext>
            </a:extLst>
          </p:cNvPr>
          <p:cNvSpPr txBox="1"/>
          <p:nvPr/>
        </p:nvSpPr>
        <p:spPr>
          <a:xfrm>
            <a:off x="10601555" y="3455672"/>
            <a:ext cx="14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del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773AF26-C1B3-4ACB-AC19-4348BAF7D312}"/>
              </a:ext>
            </a:extLst>
          </p:cNvPr>
          <p:cNvSpPr txBox="1"/>
          <p:nvPr/>
        </p:nvSpPr>
        <p:spPr>
          <a:xfrm>
            <a:off x="10568133" y="4503729"/>
            <a:ext cx="140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Panel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lote</a:t>
            </a:r>
            <a:endParaRPr lang="es-UY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A19DDC01-6B08-4710-90B4-E92512F0578C}"/>
              </a:ext>
            </a:extLst>
          </p:cNvPr>
          <p:cNvSpPr/>
          <p:nvPr/>
        </p:nvSpPr>
        <p:spPr>
          <a:xfrm>
            <a:off x="2868456" y="1467024"/>
            <a:ext cx="792556" cy="362148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4" name="Cerrar llave 63">
            <a:extLst>
              <a:ext uri="{FF2B5EF4-FFF2-40B4-BE49-F238E27FC236}">
                <a16:creationId xmlns:a16="http://schemas.microsoft.com/office/drawing/2014/main" id="{F805B128-E1F6-4D53-B4AF-1DD4FF018327}"/>
              </a:ext>
            </a:extLst>
          </p:cNvPr>
          <p:cNvSpPr/>
          <p:nvPr/>
        </p:nvSpPr>
        <p:spPr>
          <a:xfrm rot="16200000">
            <a:off x="5779763" y="2588155"/>
            <a:ext cx="467833" cy="444793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5" name="Cerrar llave 64">
            <a:extLst>
              <a:ext uri="{FF2B5EF4-FFF2-40B4-BE49-F238E27FC236}">
                <a16:creationId xmlns:a16="http://schemas.microsoft.com/office/drawing/2014/main" id="{39424004-D25B-436D-9995-1FB71447ACC5}"/>
              </a:ext>
            </a:extLst>
          </p:cNvPr>
          <p:cNvSpPr/>
          <p:nvPr/>
        </p:nvSpPr>
        <p:spPr>
          <a:xfrm rot="10800000">
            <a:off x="8401837" y="1491239"/>
            <a:ext cx="792556" cy="3621480"/>
          </a:xfrm>
          <a:prstGeom prst="rightBrace">
            <a:avLst/>
          </a:prstGeom>
          <a:ln w="28575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06E99F6-C4B4-4CF0-9043-99FB46DA4992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003370" y="2051714"/>
            <a:ext cx="1410" cy="530126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EAD8E27-41BC-47C9-AF27-1819377DF9A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003369" y="3986571"/>
            <a:ext cx="1" cy="367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30856-B334-45C1-9552-BD0852ECE1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911770" y="3277764"/>
            <a:ext cx="1389234" cy="64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52A28A3-4A62-46A4-A3BB-DDDC9D2D6D1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705735" y="3284206"/>
            <a:ext cx="1510578" cy="17773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EC7B38B-AEE9-45D6-8D12-290BE1A9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r="31698"/>
          <a:stretch/>
        </p:blipFill>
        <p:spPr>
          <a:xfrm>
            <a:off x="0" y="0"/>
            <a:ext cx="4518991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1AC4F7-776F-455F-B5BD-D079792857C3}"/>
              </a:ext>
            </a:extLst>
          </p:cNvPr>
          <p:cNvSpPr txBox="1"/>
          <p:nvPr/>
        </p:nvSpPr>
        <p:spPr>
          <a:xfrm>
            <a:off x="6802869" y="1028713"/>
            <a:ext cx="493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Sistema de Lógica y Trazabilidad Automotriz </a:t>
            </a:r>
            <a:endParaRPr lang="es-UY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CE14BE7-1CD1-41E0-AD62-51DACFE73B8C}"/>
              </a:ext>
            </a:extLst>
          </p:cNvPr>
          <p:cNvCxnSpPr/>
          <p:nvPr/>
        </p:nvCxnSpPr>
        <p:spPr>
          <a:xfrm>
            <a:off x="4856922" y="2819859"/>
            <a:ext cx="6665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5FB2E2-0F66-4AFE-B751-2528AC6ED735}"/>
              </a:ext>
            </a:extLst>
          </p:cNvPr>
          <p:cNvSpPr txBox="1"/>
          <p:nvPr/>
        </p:nvSpPr>
        <p:spPr>
          <a:xfrm>
            <a:off x="4764156" y="2892085"/>
            <a:ext cx="67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Proyecto de pasaje de grado 2019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148EF5E-AE97-47AE-82BE-7B801A6A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9" y="3670749"/>
            <a:ext cx="4732425" cy="4732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94064E-0234-49C5-B754-B58B88B6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74" y="5327374"/>
            <a:ext cx="1411356" cy="14113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634182-5741-4BB7-BE5C-3F870F12E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783" y="4128784"/>
            <a:ext cx="3808535" cy="3808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AAC72-8958-4627-8CB2-E1677F5C8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1" y="4970322"/>
            <a:ext cx="2125455" cy="212545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829E9-0B11-4856-89E9-A334901A3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31" y="4789132"/>
            <a:ext cx="2487837" cy="2487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EC8DBC5-9ECA-4B48-BFFA-8D1F7571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4469685"/>
            <a:ext cx="3048006" cy="30480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1F5C0-37AE-40A9-A26C-2060872DD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31" y="5180832"/>
            <a:ext cx="1704434" cy="17044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B88439D-C934-4DA0-ADA4-E8409C1D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7" y="1212281"/>
            <a:ext cx="1672733" cy="131850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679A0E-F013-4CA0-AFB6-4A792510BFA1}"/>
              </a:ext>
            </a:extLst>
          </p:cNvPr>
          <p:cNvCxnSpPr/>
          <p:nvPr/>
        </p:nvCxnSpPr>
        <p:spPr>
          <a:xfrm>
            <a:off x="6681739" y="1212281"/>
            <a:ext cx="0" cy="1387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8F2ABE-1A5C-42FC-8BBA-E6C3C8E03E0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1161DA-32BF-4A4C-9510-C5A2891D14D4}"/>
              </a:ext>
            </a:extLst>
          </p:cNvPr>
          <p:cNvSpPr txBox="1"/>
          <p:nvPr/>
        </p:nvSpPr>
        <p:spPr>
          <a:xfrm>
            <a:off x="199885" y="210918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Composición de las aplicaciones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AD97812-7CF5-481D-98B2-96F140B3E711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620349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A74D22-C92F-466D-9C48-8F580BAE1E7E}"/>
              </a:ext>
            </a:extLst>
          </p:cNvPr>
          <p:cNvSpPr/>
          <p:nvPr/>
        </p:nvSpPr>
        <p:spPr>
          <a:xfrm>
            <a:off x="4622922" y="4385131"/>
            <a:ext cx="2933614" cy="79273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8DF87C-71E3-407F-8DE3-2228853C3982}"/>
              </a:ext>
            </a:extLst>
          </p:cNvPr>
          <p:cNvSpPr/>
          <p:nvPr/>
        </p:nvSpPr>
        <p:spPr>
          <a:xfrm>
            <a:off x="507216" y="1185367"/>
            <a:ext cx="3226858" cy="27975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605078-DC07-4CB8-82E0-DA66A2C330F0}"/>
              </a:ext>
            </a:extLst>
          </p:cNvPr>
          <p:cNvSpPr/>
          <p:nvPr/>
        </p:nvSpPr>
        <p:spPr>
          <a:xfrm>
            <a:off x="8459687" y="1185366"/>
            <a:ext cx="3138985" cy="2797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87A135-089A-497B-BA74-5EDB34FEA16F}"/>
              </a:ext>
            </a:extLst>
          </p:cNvPr>
          <p:cNvSpPr/>
          <p:nvPr/>
        </p:nvSpPr>
        <p:spPr>
          <a:xfrm>
            <a:off x="4527388" y="1185366"/>
            <a:ext cx="3138985" cy="2797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5F566-98DD-44FF-9BDC-4F2D5113A225}"/>
              </a:ext>
            </a:extLst>
          </p:cNvPr>
          <p:cNvSpPr txBox="1"/>
          <p:nvPr/>
        </p:nvSpPr>
        <p:spPr>
          <a:xfrm>
            <a:off x="1050854" y="1565609"/>
            <a:ext cx="2139582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Operarios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F3669C-C95A-4B04-8745-8C719E3B4C04}"/>
              </a:ext>
            </a:extLst>
          </p:cNvPr>
          <p:cNvSpPr txBox="1"/>
          <p:nvPr/>
        </p:nvSpPr>
        <p:spPr>
          <a:xfrm>
            <a:off x="8907366" y="1565609"/>
            <a:ext cx="2243626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Transportista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E960E-0A2E-4D55-A925-EA0819CECB36}"/>
              </a:ext>
            </a:extLst>
          </p:cNvPr>
          <p:cNvSpPr txBox="1"/>
          <p:nvPr/>
        </p:nvSpPr>
        <p:spPr>
          <a:xfrm>
            <a:off x="5001764" y="1565608"/>
            <a:ext cx="21902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Administrador</a:t>
            </a:r>
          </a:p>
          <a:p>
            <a:pPr algn="ctr"/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(exe)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8F07F5-6617-4B96-89B8-336728FD349E}"/>
              </a:ext>
            </a:extLst>
          </p:cNvPr>
          <p:cNvSpPr txBox="1"/>
          <p:nvPr/>
        </p:nvSpPr>
        <p:spPr>
          <a:xfrm>
            <a:off x="1050854" y="2789830"/>
            <a:ext cx="2139582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OperariosCore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841EC9-A3BC-4669-9BAA-FE7B3459D5C2}"/>
              </a:ext>
            </a:extLst>
          </p:cNvPr>
          <p:cNvSpPr txBox="1"/>
          <p:nvPr/>
        </p:nvSpPr>
        <p:spPr>
          <a:xfrm>
            <a:off x="8742757" y="2789831"/>
            <a:ext cx="2560305" cy="83099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TransportistaCore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751299-028A-41F1-AC63-C7162C90C3F2}"/>
              </a:ext>
            </a:extLst>
          </p:cNvPr>
          <p:cNvSpPr txBox="1"/>
          <p:nvPr/>
        </p:nvSpPr>
        <p:spPr>
          <a:xfrm>
            <a:off x="4694898" y="2789831"/>
            <a:ext cx="2803963" cy="8309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AdministradorCore</a:t>
            </a:r>
            <a:endParaRPr lang="es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92A9AC-4F23-4794-827E-5D4E1758996F}"/>
              </a:ext>
            </a:extLst>
          </p:cNvPr>
          <p:cNvSpPr txBox="1"/>
          <p:nvPr/>
        </p:nvSpPr>
        <p:spPr>
          <a:xfrm>
            <a:off x="4816726" y="4427555"/>
            <a:ext cx="256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Controladores 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dll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UY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2E4DC954-1D67-47AC-8762-BCCC9FEF304F}"/>
              </a:ext>
            </a:extLst>
          </p:cNvPr>
          <p:cNvSpPr/>
          <p:nvPr/>
        </p:nvSpPr>
        <p:spPr>
          <a:xfrm>
            <a:off x="5265190" y="5527966"/>
            <a:ext cx="1649078" cy="12282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40B7C8-2310-4594-8883-A3C9703A5C75}"/>
              </a:ext>
            </a:extLst>
          </p:cNvPr>
          <p:cNvSpPr txBox="1"/>
          <p:nvPr/>
        </p:nvSpPr>
        <p:spPr>
          <a:xfrm>
            <a:off x="4815847" y="5842337"/>
            <a:ext cx="256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BBDD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(Informix)</a:t>
            </a:r>
            <a:endParaRPr lang="es-UY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87F72-467B-4AA2-951D-5C50F40A352E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flipH="1" flipV="1">
            <a:off x="3190436" y="3205329"/>
            <a:ext cx="15044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63E469-2F4F-47D4-9D0E-E590FCF1D9D9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7498861" y="3205330"/>
            <a:ext cx="1243896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A6F0A66-4418-44E7-AC14-B9EF0B21AF5C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5400000">
            <a:off x="8393560" y="3145878"/>
            <a:ext cx="798597" cy="247264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DDFC263-8CFE-4411-9404-31B60FF25060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2972485" y="3131062"/>
            <a:ext cx="798596" cy="25022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B97472-BDC4-4E69-A014-3883EC80F2C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096879" y="3982902"/>
            <a:ext cx="2" cy="444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730227A-7377-423B-8BDD-39060956BEC2}"/>
              </a:ext>
            </a:extLst>
          </p:cNvPr>
          <p:cNvCxnSpPr/>
          <p:nvPr/>
        </p:nvCxnSpPr>
        <p:spPr>
          <a:xfrm flipH="1">
            <a:off x="6103721" y="5172064"/>
            <a:ext cx="2" cy="4446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71E1D3-BDC0-467D-8364-6E450F6AF3A8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7219E-359D-4DB6-B130-7444AE275241}"/>
              </a:ext>
            </a:extLst>
          </p:cNvPr>
          <p:cNvSpPr txBox="1"/>
          <p:nvPr/>
        </p:nvSpPr>
        <p:spPr>
          <a:xfrm>
            <a:off x="199886" y="210918"/>
            <a:ext cx="33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D29D6F-9C76-4304-9D5E-6FDC230D37F9}"/>
              </a:ext>
            </a:extLst>
          </p:cNvPr>
          <p:cNvCxnSpPr>
            <a:cxnSpLocks/>
          </p:cNvCxnSpPr>
          <p:nvPr/>
        </p:nvCxnSpPr>
        <p:spPr>
          <a:xfrm>
            <a:off x="306490" y="857249"/>
            <a:ext cx="284777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2CDB85D4-AFA0-48B3-AC33-7D2A0C60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0" y="1214313"/>
            <a:ext cx="5431575" cy="2488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640968-5917-4027-8503-BA7C8618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37" y="1218466"/>
            <a:ext cx="5309025" cy="2484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39BAC2-DA65-4CCC-B3A1-01D5495C1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414" y="3947994"/>
            <a:ext cx="4899171" cy="229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752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000EDE-0F0A-4154-AB52-302FA79ECA4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Beneficios para los clientes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2429D-BD61-4873-B322-91B683A0B68D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6B43EB-17E5-4A4D-B7D5-73A4556C447E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5194349" cy="41465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E06F6-AE2A-4FD0-A2F9-E00E54481301}"/>
              </a:ext>
            </a:extLst>
          </p:cNvPr>
          <p:cNvSpPr txBox="1"/>
          <p:nvPr/>
        </p:nvSpPr>
        <p:spPr>
          <a:xfrm>
            <a:off x="821059" y="1332411"/>
            <a:ext cx="8395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tiempo en búsqueda de información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Eliminación de gran número de incurrencias evitables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Ahorro de espacio utilizado para papeleo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Comunicación entre los usuarios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Envió de información automáticamente, evitando traslados de papeleo físico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Datos respaldado y portables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Interfaz de interacción de los clientes con la información de sus vehículos, evitando comunicación con la empresa la cual es innecesaria </a:t>
            </a:r>
          </a:p>
        </p:txBody>
      </p:sp>
    </p:spTree>
    <p:extLst>
      <p:ext uri="{BB962C8B-B14F-4D97-AF65-F5344CB8AC3E}">
        <p14:creationId xmlns:p14="http://schemas.microsoft.com/office/powerpoint/2010/main" val="2663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6B4C3A-1E92-435F-88D1-291A15212A48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Fortalezas y debilidades del sistema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343C9-47BC-4C2C-949A-28272A1B5B6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6C3442B-60A8-4490-AA7A-FB96F876EE9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696494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3442E88-E0F8-4381-9441-2E56C128C6CE}"/>
              </a:ext>
            </a:extLst>
          </p:cNvPr>
          <p:cNvSpPr/>
          <p:nvPr/>
        </p:nvSpPr>
        <p:spPr>
          <a:xfrm>
            <a:off x="713064" y="1210301"/>
            <a:ext cx="4823670" cy="5083728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E32849-CC12-48AB-BE72-910F056FAF64}"/>
              </a:ext>
            </a:extLst>
          </p:cNvPr>
          <p:cNvSpPr txBox="1"/>
          <p:nvPr/>
        </p:nvSpPr>
        <p:spPr>
          <a:xfrm>
            <a:off x="713064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050D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Fortalezas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FC032E-9E12-486D-A170-E6EDCAAF0740}"/>
              </a:ext>
            </a:extLst>
          </p:cNvPr>
          <p:cNvSpPr/>
          <p:nvPr/>
        </p:nvSpPr>
        <p:spPr>
          <a:xfrm>
            <a:off x="6655268" y="1210301"/>
            <a:ext cx="4823670" cy="5083728"/>
          </a:xfrm>
          <a:prstGeom prst="rect">
            <a:avLst/>
          </a:prstGeom>
          <a:noFill/>
          <a:ln w="19050">
            <a:solidFill>
              <a:srgbClr val="E50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1939A7-5F12-4536-A2CB-66E4E6BA9EAF}"/>
              </a:ext>
            </a:extLst>
          </p:cNvPr>
          <p:cNvSpPr txBox="1"/>
          <p:nvPr/>
        </p:nvSpPr>
        <p:spPr>
          <a:xfrm>
            <a:off x="6655268" y="1221716"/>
            <a:ext cx="219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50F3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Debilidades</a:t>
            </a:r>
            <a:r>
              <a:rPr lang="es-ES" dirty="0">
                <a:solidFill>
                  <a:srgbClr val="E50F3D"/>
                </a:solidFill>
              </a:rPr>
              <a:t> </a:t>
            </a:r>
            <a:endParaRPr lang="en-US" dirty="0">
              <a:solidFill>
                <a:srgbClr val="E50F3D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460C68-D9D6-4FEB-8251-DF3D3066EE4E}"/>
              </a:ext>
            </a:extLst>
          </p:cNvPr>
          <p:cNvSpPr txBox="1"/>
          <p:nvPr/>
        </p:nvSpPr>
        <p:spPr>
          <a:xfrm>
            <a:off x="821059" y="1621826"/>
            <a:ext cx="44891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Escalable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GUI Intuitiva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Veloz y optimo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Estable 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Seguro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Posee un sistema de regulación y seguimiento de los usuarios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Bilingüe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Datos sin redundancia</a:t>
            </a:r>
          </a:p>
          <a:p>
            <a:pPr marL="285750" indent="-285750">
              <a:lnSpc>
                <a:spcPct val="150000"/>
              </a:lnSpc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optima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Herramientas automatizadas para el control del servidor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FBE8B0-2B1D-4E43-BABC-FEE054C2EA59}"/>
              </a:ext>
            </a:extLst>
          </p:cNvPr>
          <p:cNvSpPr txBox="1"/>
          <p:nvPr/>
        </p:nvSpPr>
        <p:spPr>
          <a:xfrm>
            <a:off x="6822517" y="1604411"/>
            <a:ext cx="4489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multiplataformas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No es internacional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un gestor de base de datos antiguo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Dependiente de un servidor de base de datos centralizado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127D23-9332-4394-99BD-BCEFDAA40553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Escalabilidad del sistema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ACE27A-0982-4EB4-A938-645EF8AE3D5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E24E5D4-9403-47D2-AB4A-30DB3C07E473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487197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F08A51A-DD2D-45A2-87F3-B4D551C9B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2" y="1084584"/>
            <a:ext cx="5343560" cy="5335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DBA50A-564D-4798-9A8D-C0B1C0EEEC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40113" r="69342" b="56677"/>
          <a:stretch/>
        </p:blipFill>
        <p:spPr>
          <a:xfrm>
            <a:off x="3844176" y="3257765"/>
            <a:ext cx="324293" cy="171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81274A-8F87-4AA6-A171-F3E2177613CD}"/>
              </a:ext>
            </a:extLst>
          </p:cNvPr>
          <p:cNvSpPr txBox="1"/>
          <p:nvPr/>
        </p:nvSpPr>
        <p:spPr>
          <a:xfrm>
            <a:off x="7654834" y="1597729"/>
            <a:ext cx="380564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Consideramos múltiples patios y puertos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Permitimos transportes entre ellos bajo ciertos criterios 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Incluimos una tercera fase, los establecimiento de los clientes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AC6E2C-9993-42C2-B89A-F494AF79D6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8" t="5206" r="29026" b="84620"/>
          <a:stretch/>
        </p:blipFill>
        <p:spPr>
          <a:xfrm>
            <a:off x="4502332" y="1221816"/>
            <a:ext cx="2229394" cy="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4E3579-91B6-4B21-BB82-86EB3EE99C40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Seguridad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7D7D6A-882E-4BFE-A2F6-C7BAC6CFD79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879E74D-5740-419D-A434-84BBA0215AAA}"/>
              </a:ext>
            </a:extLst>
          </p:cNvPr>
          <p:cNvCxnSpPr>
            <a:cxnSpLocks/>
          </p:cNvCxnSpPr>
          <p:nvPr/>
        </p:nvCxnSpPr>
        <p:spPr>
          <a:xfrm>
            <a:off x="161422" y="966421"/>
            <a:ext cx="220730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D554EEB-067A-4353-B4DD-A0BD027B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075"/>
          <a:stretch/>
        </p:blipFill>
        <p:spPr>
          <a:xfrm>
            <a:off x="6879774" y="625910"/>
            <a:ext cx="4911634" cy="5606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8F7FE-999D-4A70-8C3F-65A3F2BB0EC9}"/>
              </a:ext>
            </a:extLst>
          </p:cNvPr>
          <p:cNvSpPr txBox="1"/>
          <p:nvPr/>
        </p:nvSpPr>
        <p:spPr>
          <a:xfrm>
            <a:off x="1026206" y="1690062"/>
            <a:ext cx="498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Respaldos automáticos por Backup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Doble firewall para regular acceso a la red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Parsismos en la base de datos para regular interacción con la misma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 por Login dentro de la aplicación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Encriptación de las claves por </a:t>
            </a:r>
            <a:r>
              <a:rPr lang="es-E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Bcrypt</a:t>
            </a:r>
            <a:r>
              <a:rPr lang="es-E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65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AEE47B-A37E-4702-8290-AD6A0E166FF6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Intuitiva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410DF-4CAC-4F72-A763-B8409A19CDB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74A2CFD-A7A2-4E9D-BD99-0200779F7985}"/>
              </a:ext>
            </a:extLst>
          </p:cNvPr>
          <p:cNvCxnSpPr>
            <a:cxnSpLocks/>
          </p:cNvCxnSpPr>
          <p:nvPr/>
        </p:nvCxnSpPr>
        <p:spPr>
          <a:xfrm>
            <a:off x="161422" y="924956"/>
            <a:ext cx="253823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81FB0EC-8728-4748-B024-F3DF9A0D7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9" y="1167304"/>
            <a:ext cx="7575689" cy="4669945"/>
          </a:xfrm>
          <a:prstGeom prst="rect">
            <a:avLst/>
          </a:prstGeom>
          <a:ln>
            <a:solidFill>
              <a:srgbClr val="24242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E64D62-1536-4858-BBDF-E75CB715EA6A}"/>
              </a:ext>
            </a:extLst>
          </p:cNvPr>
          <p:cNvSpPr txBox="1"/>
          <p:nvPr/>
        </p:nvSpPr>
        <p:spPr>
          <a:xfrm>
            <a:off x="157522" y="1529823"/>
            <a:ext cx="380564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Características: </a:t>
            </a:r>
          </a:p>
          <a:p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menor cantidad posible de elementos para permitir al usuario una experiencia simple y estable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Estilo minimalista, contamos con un diseño simple pero a su vez atractivo.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s-E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Entradas verificadas. Todas las entradas de información han sido verificas, de tal forma que el usuario podrá estar seguro que el sistema será su gran aliado a la hora de evitar errores.   </a:t>
            </a:r>
          </a:p>
        </p:txBody>
      </p:sp>
    </p:spTree>
    <p:extLst>
      <p:ext uri="{BB962C8B-B14F-4D97-AF65-F5344CB8AC3E}">
        <p14:creationId xmlns:p14="http://schemas.microsoft.com/office/powerpoint/2010/main" val="24370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BD3D5D-F16B-45C3-B645-B51505B3265F}"/>
              </a:ext>
            </a:extLst>
          </p:cNvPr>
          <p:cNvSpPr txBox="1"/>
          <p:nvPr/>
        </p:nvSpPr>
        <p:spPr>
          <a:xfrm>
            <a:off x="161422" y="320090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Chat entre usuarios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E2F90C-65D8-4BCB-9EC6-68BD2B1B1B01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041BF2A-EAF9-4AFA-B2E0-EFCEDCD3AF93}"/>
              </a:ext>
            </a:extLst>
          </p:cNvPr>
          <p:cNvCxnSpPr>
            <a:cxnSpLocks/>
          </p:cNvCxnSpPr>
          <p:nvPr/>
        </p:nvCxnSpPr>
        <p:spPr>
          <a:xfrm>
            <a:off x="220145" y="966421"/>
            <a:ext cx="384012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9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A44F28-13F9-4B3B-8477-DA577DD18686}"/>
              </a:ext>
            </a:extLst>
          </p:cNvPr>
          <p:cNvSpPr txBox="1"/>
          <p:nvPr/>
        </p:nvSpPr>
        <p:spPr>
          <a:xfrm>
            <a:off x="170131" y="260159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Esquema lógico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6BD48-D872-4B5F-AADD-83A2DB48C5D8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7A9A9C-5A17-480A-8345-B089500CBDDF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336006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Cisco Packet Tracer - C:\Users\Daniel\Desktop\ProyectoFinal2019-\Actividades\Taller01004 y Taller01005\Esquema_logico.pkt">
            <a:extLst>
              <a:ext uri="{FF2B5EF4-FFF2-40B4-BE49-F238E27FC236}">
                <a16:creationId xmlns:a16="http://schemas.microsoft.com/office/drawing/2014/main" id="{AD8C6D51-BA26-4776-A17C-3FDA3500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10824" r="5786" b="16443"/>
          <a:stretch/>
        </p:blipFill>
        <p:spPr>
          <a:xfrm>
            <a:off x="362055" y="1000507"/>
            <a:ext cx="11699316" cy="5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6BEAB2D-22CE-490A-8AED-AAF01CF20AAB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baja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CADEF7-2EF0-49DE-B020-2B616FD01B63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BD7CDFB-999E-42F3-9566-A58E6ED3772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968009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4B1A476-1776-4E4F-B786-F0C7968A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33" r="593" b="1231"/>
          <a:stretch/>
        </p:blipFill>
        <p:spPr>
          <a:xfrm>
            <a:off x="2124891" y="1105990"/>
            <a:ext cx="7646126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650FBA-25F9-4E52-BFB2-75A3551B771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Acerca de 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nosotros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8AF937-F317-4527-9AB3-E7D42C469C39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3866147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DAEEEA8-AB8E-472D-BE81-318679C3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r="32735"/>
          <a:stretch/>
        </p:blipFill>
        <p:spPr>
          <a:xfrm>
            <a:off x="6817895" y="214312"/>
            <a:ext cx="5117431" cy="64293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DDAB22-197B-40D8-BB53-6C61EABAF7FA}"/>
              </a:ext>
            </a:extLst>
          </p:cNvPr>
          <p:cNvSpPr txBox="1"/>
          <p:nvPr/>
        </p:nvSpPr>
        <p:spPr>
          <a:xfrm>
            <a:off x="256674" y="1540042"/>
            <a:ext cx="61762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software especializado en logística automotriz nacional</a:t>
            </a:r>
          </a:p>
          <a:p>
            <a:pPr>
              <a:buClr>
                <a:srgbClr val="3050D8"/>
              </a:buClr>
            </a:pPr>
            <a:endParaRPr lang="es-E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de Sociedad de Responsabilidad Limitada 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Empresa joven, innovadora y visionaria </a:t>
            </a:r>
          </a:p>
          <a:p>
            <a:pPr>
              <a:buClr>
                <a:srgbClr val="3050D8"/>
              </a:buClr>
            </a:pPr>
            <a:endParaRPr lang="es-E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Parte de los creadores de soluciones informática  </a:t>
            </a:r>
            <a:endParaRPr lang="es-UY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3F32C-90D3-428B-96AF-DDDBEBFB5F68}"/>
              </a:ext>
            </a:extLst>
          </p:cNvPr>
          <p:cNvSpPr txBox="1"/>
          <p:nvPr/>
        </p:nvSpPr>
        <p:spPr>
          <a:xfrm>
            <a:off x="417095" y="4010526"/>
            <a:ext cx="5374105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principal: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Desarrollo, venta y soporte de software </a:t>
            </a:r>
          </a:p>
          <a:p>
            <a:endParaRPr lang="es-E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Giro secundario: </a:t>
            </a:r>
            <a:r>
              <a:rPr lang="es-ES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Instalación y soporte de infraestructura </a:t>
            </a:r>
            <a:endParaRPr lang="es-UY" sz="1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EAF66A-5AF1-4223-A627-6B49A7874E43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692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54C5A4-85C1-4136-A940-6AAAF82AFEC6}"/>
              </a:ext>
            </a:extLst>
          </p:cNvPr>
          <p:cNvSpPr txBox="1"/>
          <p:nvPr/>
        </p:nvSpPr>
        <p:spPr>
          <a:xfrm>
            <a:off x="170130" y="260159"/>
            <a:ext cx="10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Casa central – Planta superior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48450A-E43A-4700-9883-2E77FF8240F5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747583-C38B-4C04-AEE9-F4476009E1A8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0333240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120D8339-66F5-41E7-8175-0CA1AFA084BC}"/>
              </a:ext>
            </a:extLst>
          </p:cNvPr>
          <p:cNvGrpSpPr/>
          <p:nvPr/>
        </p:nvGrpSpPr>
        <p:grpSpPr>
          <a:xfrm>
            <a:off x="1567543" y="1045047"/>
            <a:ext cx="8295933" cy="5677528"/>
            <a:chOff x="1567543" y="1045047"/>
            <a:chExt cx="8295933" cy="56775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356E3A1-C695-4B5F-A282-80320782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95"/>
            <a:stretch/>
          </p:blipFill>
          <p:spPr>
            <a:xfrm>
              <a:off x="1802674" y="1045047"/>
              <a:ext cx="8060802" cy="5677528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6FEEE07-B7B6-4440-A434-2E8160D8F5D9}"/>
                </a:ext>
              </a:extLst>
            </p:cNvPr>
            <p:cNvSpPr/>
            <p:nvPr/>
          </p:nvSpPr>
          <p:spPr>
            <a:xfrm>
              <a:off x="1567543" y="1045048"/>
              <a:ext cx="2516777" cy="574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76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D2684F-B58D-4949-861F-7D683741F136}"/>
              </a:ext>
            </a:extLst>
          </p:cNvPr>
          <p:cNvSpPr txBox="1"/>
          <p:nvPr/>
        </p:nvSpPr>
        <p:spPr>
          <a:xfrm>
            <a:off x="170131" y="260159"/>
            <a:ext cx="1023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– Planos sucursal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6589E-9108-4419-BC88-417CB52A6596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37E26B-3380-4DAB-B5DC-DBAA6F64CAD2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619666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88C9500-28CC-4729-99FE-E26159C2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94" y="1112617"/>
            <a:ext cx="7388360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0D5143-FEC6-40EC-BB9B-0E1B981C1D6B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Presupuestos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26BBEC-B602-428B-8ED6-1F06A076737E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256519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40BE72-92CA-40DF-8324-EC40F356F7DB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73D82CB-C4C2-4981-9FC4-9AD717A5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5341"/>
              </p:ext>
            </p:extLst>
          </p:nvPr>
        </p:nvGraphicFramePr>
        <p:xfrm>
          <a:off x="583096" y="1192696"/>
          <a:ext cx="10880036" cy="50225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20009">
                  <a:extLst>
                    <a:ext uri="{9D8B030D-6E8A-4147-A177-3AD203B41FA5}">
                      <a16:colId xmlns:a16="http://schemas.microsoft.com/office/drawing/2014/main" val="1310674859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221825862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354652484"/>
                    </a:ext>
                  </a:extLst>
                </a:gridCol>
                <a:gridCol w="2720009">
                  <a:extLst>
                    <a:ext uri="{9D8B030D-6E8A-4147-A177-3AD203B41FA5}">
                      <a16:colId xmlns:a16="http://schemas.microsoft.com/office/drawing/2014/main" val="1213907056"/>
                    </a:ext>
                  </a:extLst>
                </a:gridCol>
              </a:tblGrid>
              <a:tr h="71586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Económico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Recomendado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Premium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52668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STLA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Incluido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6451446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Terminales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 y media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3430420"/>
                  </a:ext>
                </a:extLst>
              </a:tr>
              <a:tr h="727373">
                <a:tc>
                  <a:txBody>
                    <a:bodyPr/>
                    <a:lstStyle/>
                    <a:p>
                      <a:r>
                        <a:rPr lang="es-ES" b="1" dirty="0"/>
                        <a:t>Servidores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baja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y Data center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346532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Equipamiento de red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media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Gama alta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225783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/>
                        <a:t>Informix 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 usuarios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 100 usuarios 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6807172"/>
                  </a:ext>
                </a:extLst>
              </a:tr>
              <a:tr h="71586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Precio</a:t>
                      </a:r>
                    </a:p>
                  </a:txBody>
                  <a:tcPr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81.958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135.267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50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U$S 194.970 (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iva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</a:rPr>
                        <a:t>inc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5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4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D3C02-45D8-472F-A929-3F9EC114570E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Equipos terminales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626C9-6FDE-4BCB-98AB-35B1EC4B7D8E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7E8FC8F-0A71-41DB-8D71-C89114A96789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3533844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D30CDA0-3270-470F-9676-7334A88ABF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" y="3070551"/>
            <a:ext cx="1626859" cy="12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E4A9B2-AE7B-41FC-8742-2FEF41B52E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 bwMode="auto">
          <a:xfrm>
            <a:off x="234892" y="4659165"/>
            <a:ext cx="1691610" cy="14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7D27D3-82F2-4B19-A153-C73D1C2671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4" y="1492890"/>
            <a:ext cx="1434736" cy="10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83480492004705intel_3_5957011b4bde4dfdbf52593609508b84-598x600">
            <a:extLst>
              <a:ext uri="{FF2B5EF4-FFF2-40B4-BE49-F238E27FC236}">
                <a16:creationId xmlns:a16="http://schemas.microsoft.com/office/drawing/2014/main" id="{FF5B9C2C-CFDC-4D9D-AE4A-30AF426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79" y="2793141"/>
            <a:ext cx="1561476" cy="1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14CB7D-2F1E-4C74-902E-8B2A58BC06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719" y="4659165"/>
            <a:ext cx="1256651" cy="1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C7A1C-4EB0-40D5-B43E-0A192F37E1F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93" y="1325570"/>
            <a:ext cx="1561477" cy="11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C84B9-DAAB-4570-ABE5-B49EBD6FEDE5}"/>
              </a:ext>
            </a:extLst>
          </p:cNvPr>
          <p:cNvSpPr txBox="1"/>
          <p:nvPr/>
        </p:nvSpPr>
        <p:spPr>
          <a:xfrm>
            <a:off x="4583507" y="1798329"/>
            <a:ext cx="2662671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Económico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B52C06-490C-4345-80AD-11A962D75A65}"/>
              </a:ext>
            </a:extLst>
          </p:cNvPr>
          <p:cNvSpPr txBox="1"/>
          <p:nvPr/>
        </p:nvSpPr>
        <p:spPr>
          <a:xfrm>
            <a:off x="4583507" y="3338686"/>
            <a:ext cx="2662671" cy="461665"/>
          </a:xfrm>
          <a:prstGeom prst="rect">
            <a:avLst/>
          </a:prstGeom>
          <a:noFill/>
          <a:ln w="28575">
            <a:solidFill>
              <a:srgbClr val="E50F3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Recomendado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34966-201C-419D-912D-8372C9B2FA99}"/>
              </a:ext>
            </a:extLst>
          </p:cNvPr>
          <p:cNvSpPr txBox="1"/>
          <p:nvPr/>
        </p:nvSpPr>
        <p:spPr>
          <a:xfrm>
            <a:off x="4583507" y="5038943"/>
            <a:ext cx="2662671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Premiun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16CE20-8D2C-4AE0-8C3A-1A854A728845}"/>
              </a:ext>
            </a:extLst>
          </p:cNvPr>
          <p:cNvSpPr txBox="1"/>
          <p:nvPr/>
        </p:nvSpPr>
        <p:spPr>
          <a:xfrm>
            <a:off x="234892" y="245797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Tablet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Iview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38C2E1-18A5-407F-8040-E175488C0B56}"/>
              </a:ext>
            </a:extLst>
          </p:cNvPr>
          <p:cNvSpPr txBox="1"/>
          <p:nvPr/>
        </p:nvSpPr>
        <p:spPr>
          <a:xfrm>
            <a:off x="197899" y="4159954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Hp i3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D934-097A-4419-9A92-54E0BCEDBBA2}"/>
              </a:ext>
            </a:extLst>
          </p:cNvPr>
          <p:cNvSpPr txBox="1"/>
          <p:nvPr/>
        </p:nvSpPr>
        <p:spPr>
          <a:xfrm>
            <a:off x="299925" y="5859143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Dell i7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DDF2EA-CC63-4C08-8543-3D6863FC9E1F}"/>
              </a:ext>
            </a:extLst>
          </p:cNvPr>
          <p:cNvSpPr txBox="1"/>
          <p:nvPr/>
        </p:nvSpPr>
        <p:spPr>
          <a:xfrm>
            <a:off x="8938792" y="2506471"/>
            <a:ext cx="296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Bom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Intel Pentium 54560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2BA815-3A22-4EE7-B3D5-B3F97FF78335}"/>
              </a:ext>
            </a:extLst>
          </p:cNvPr>
          <p:cNvSpPr txBox="1"/>
          <p:nvPr/>
        </p:nvSpPr>
        <p:spPr>
          <a:xfrm>
            <a:off x="8938793" y="4338580"/>
            <a:ext cx="296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Intel Core i3 </a:t>
            </a:r>
            <a:r>
              <a:rPr lang="es-E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Coffee</a:t>
            </a:r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Lake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1BBE46-25EB-420D-8086-CFB7D804A76D}"/>
              </a:ext>
            </a:extLst>
          </p:cNvPr>
          <p:cNvSpPr txBox="1"/>
          <p:nvPr/>
        </p:nvSpPr>
        <p:spPr>
          <a:xfrm>
            <a:off x="9532500" y="5791052"/>
            <a:ext cx="188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 Core i5 8400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9A5C71C-531C-4166-9DB6-AFD3291EAC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46178" y="2029161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2CB3F6FC-A713-42C8-AC14-0ADDB9A59E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2966" y="2304990"/>
            <a:ext cx="1188526" cy="636871"/>
          </a:xfrm>
          <a:prstGeom prst="bentConnector3">
            <a:avLst>
              <a:gd name="adj1" fmla="val 99408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DDFA6F52-546C-4900-9C17-F6B66F580B21}"/>
              </a:ext>
            </a:extLst>
          </p:cNvPr>
          <p:cNvCxnSpPr>
            <a:cxnSpLocks/>
          </p:cNvCxnSpPr>
          <p:nvPr/>
        </p:nvCxnSpPr>
        <p:spPr>
          <a:xfrm rot="5400000">
            <a:off x="1600493" y="2504054"/>
            <a:ext cx="1282860" cy="386409"/>
          </a:xfrm>
          <a:prstGeom prst="bentConnector3">
            <a:avLst>
              <a:gd name="adj1" fmla="val 99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E83C5EB2-B248-4210-AE45-AB1E7C176F7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984491" y="2029162"/>
            <a:ext cx="2599017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5A229F00-B695-4410-99CF-7C62B3E2E08A}"/>
              </a:ext>
            </a:extLst>
          </p:cNvPr>
          <p:cNvCxnSpPr>
            <a:cxnSpLocks/>
          </p:cNvCxnSpPr>
          <p:nvPr/>
        </p:nvCxnSpPr>
        <p:spPr>
          <a:xfrm flipV="1">
            <a:off x="7246177" y="5305255"/>
            <a:ext cx="25186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3009AF8-BA00-476F-92DC-4A2D28D87E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5082" y="4218411"/>
            <a:ext cx="1326887" cy="807953"/>
          </a:xfrm>
          <a:prstGeom prst="bentConnector3">
            <a:avLst>
              <a:gd name="adj1" fmla="val 9931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5DA16491-BC5F-4FF0-8B32-DD41E9CCDDC0}"/>
              </a:ext>
            </a:extLst>
          </p:cNvPr>
          <p:cNvCxnSpPr>
            <a:cxnSpLocks/>
          </p:cNvCxnSpPr>
          <p:nvPr/>
        </p:nvCxnSpPr>
        <p:spPr>
          <a:xfrm rot="10800000">
            <a:off x="1795245" y="5278900"/>
            <a:ext cx="2788264" cy="693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71136C96-73A4-4AB4-8BD6-FE4226C4D236}"/>
              </a:ext>
            </a:extLst>
          </p:cNvPr>
          <p:cNvCxnSpPr>
            <a:cxnSpLocks/>
          </p:cNvCxnSpPr>
          <p:nvPr/>
        </p:nvCxnSpPr>
        <p:spPr>
          <a:xfrm flipV="1">
            <a:off x="7246177" y="3629495"/>
            <a:ext cx="232948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2D774C81-F298-4DAE-9100-C13596121154}"/>
              </a:ext>
            </a:extLst>
          </p:cNvPr>
          <p:cNvCxnSpPr>
            <a:cxnSpLocks/>
          </p:cNvCxnSpPr>
          <p:nvPr/>
        </p:nvCxnSpPr>
        <p:spPr>
          <a:xfrm rot="10800000">
            <a:off x="2066847" y="3556980"/>
            <a:ext cx="2516662" cy="6933"/>
          </a:xfrm>
          <a:prstGeom prst="bentConnector3">
            <a:avLst>
              <a:gd name="adj1" fmla="val 50000"/>
            </a:avLst>
          </a:prstGeom>
          <a:ln w="28575">
            <a:solidFill>
              <a:srgbClr val="E50F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97667A-C5C7-4891-8F8D-F987E1742555}"/>
              </a:ext>
            </a:extLst>
          </p:cNvPr>
          <p:cNvSpPr txBox="1"/>
          <p:nvPr/>
        </p:nvSpPr>
        <p:spPr>
          <a:xfrm>
            <a:off x="161422" y="320091"/>
            <a:ext cx="907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34F828-5B52-4CCF-A876-FAFC77247292}"/>
              </a:ext>
            </a:extLst>
          </p:cNvPr>
          <p:cNvSpPr txBox="1"/>
          <p:nvPr/>
        </p:nvSpPr>
        <p:spPr>
          <a:xfrm>
            <a:off x="0" y="6537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90C9FA1-7D57-4BAB-B1C6-CBFA39FDD87D}"/>
              </a:ext>
            </a:extLst>
          </p:cNvPr>
          <p:cNvCxnSpPr>
            <a:cxnSpLocks/>
          </p:cNvCxnSpPr>
          <p:nvPr/>
        </p:nvCxnSpPr>
        <p:spPr>
          <a:xfrm>
            <a:off x="299925" y="906490"/>
            <a:ext cx="198188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nterprise-servers-poweredge-dellemc-per740-dvd-lf-on-left-hero-685x350-ng">
            <a:extLst>
              <a:ext uri="{FF2B5EF4-FFF2-40B4-BE49-F238E27FC236}">
                <a16:creationId xmlns:a16="http://schemas.microsoft.com/office/drawing/2014/main" id="{08CCA3B6-7C92-4BA7-AB21-2F60C7FDE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0"/>
          <a:stretch/>
        </p:blipFill>
        <p:spPr bwMode="auto">
          <a:xfrm>
            <a:off x="3589215" y="2276759"/>
            <a:ext cx="2345965" cy="6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596136-4DCC-49D9-ADA6-2389B4CEC5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2643" r="17763" b="22108"/>
          <a:stretch/>
        </p:blipFill>
        <p:spPr bwMode="auto">
          <a:xfrm>
            <a:off x="9746052" y="2190536"/>
            <a:ext cx="1879134" cy="16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6E740-E773-451D-AE2C-1AA4661865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80" y="4497312"/>
            <a:ext cx="1770902" cy="17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B3CEB-5DED-4B2E-ABCB-977BA013FD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36" y="4345679"/>
            <a:ext cx="2037302" cy="13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382EFBC-28F4-4837-A45E-3F40D757A088}"/>
              </a:ext>
            </a:extLst>
          </p:cNvPr>
          <p:cNvSpPr txBox="1"/>
          <p:nvPr/>
        </p:nvSpPr>
        <p:spPr>
          <a:xfrm>
            <a:off x="438469" y="4119483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principal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CAA83E-BF66-43DA-9054-12A60D1D3871}"/>
              </a:ext>
            </a:extLst>
          </p:cNvPr>
          <p:cNvSpPr txBox="1"/>
          <p:nvPr/>
        </p:nvSpPr>
        <p:spPr>
          <a:xfrm>
            <a:off x="410529" y="1697439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principal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232BE-2E32-4048-BE64-344E6A144634}"/>
              </a:ext>
            </a:extLst>
          </p:cNvPr>
          <p:cNvSpPr txBox="1"/>
          <p:nvPr/>
        </p:nvSpPr>
        <p:spPr>
          <a:xfrm>
            <a:off x="6535671" y="1697439"/>
            <a:ext cx="2550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Servidor secundario </a:t>
            </a:r>
            <a:r>
              <a:rPr lang="es-E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(respaldo y HTTP)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1E4B01-984E-4D69-BAF8-ED92FFB9D75F}"/>
              </a:ext>
            </a:extLst>
          </p:cNvPr>
          <p:cNvSpPr txBox="1"/>
          <p:nvPr/>
        </p:nvSpPr>
        <p:spPr>
          <a:xfrm>
            <a:off x="6501468" y="4127980"/>
            <a:ext cx="25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Disco duro de respaldo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871EBDC-6AB9-4569-B1F6-FBF3AEEF2D7E}"/>
              </a:ext>
            </a:extLst>
          </p:cNvPr>
          <p:cNvCxnSpPr/>
          <p:nvPr/>
        </p:nvCxnSpPr>
        <p:spPr>
          <a:xfrm>
            <a:off x="6328250" y="1781814"/>
            <a:ext cx="0" cy="4692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196EC96-9BFC-4244-9F07-62E37051A5E2}"/>
              </a:ext>
            </a:extLst>
          </p:cNvPr>
          <p:cNvCxnSpPr>
            <a:cxnSpLocks/>
          </p:cNvCxnSpPr>
          <p:nvPr/>
        </p:nvCxnSpPr>
        <p:spPr>
          <a:xfrm>
            <a:off x="6501468" y="3966592"/>
            <a:ext cx="54276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55D9C6-3834-484F-89A4-C24F9B85EC76}"/>
              </a:ext>
            </a:extLst>
          </p:cNvPr>
          <p:cNvSpPr txBox="1"/>
          <p:nvPr/>
        </p:nvSpPr>
        <p:spPr>
          <a:xfrm>
            <a:off x="438469" y="4559254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SAS 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10.000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</a:t>
            </a:r>
            <a:r>
              <a:rPr lang="es-E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lenovo</a:t>
            </a:r>
            <a:endParaRPr 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3.5’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05ED17-EF99-4C18-845D-20EDB1F50C07}"/>
              </a:ext>
            </a:extLst>
          </p:cNvPr>
          <p:cNvSpPr txBox="1"/>
          <p:nvPr/>
        </p:nvSpPr>
        <p:spPr>
          <a:xfrm>
            <a:off x="438469" y="2101490"/>
            <a:ext cx="4856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2º generación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24 Ranuras RAM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16 Unidad SAS/SATA 2.5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8 unidad SAS/SATA 3.5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2 SSD M2 en raid 1 para arranque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0D6931-706E-4A1E-92A8-EDA88EE4BD26}"/>
              </a:ext>
            </a:extLst>
          </p:cNvPr>
          <p:cNvSpPr txBox="1"/>
          <p:nvPr/>
        </p:nvSpPr>
        <p:spPr>
          <a:xfrm>
            <a:off x="6535671" y="4488815"/>
            <a:ext cx="2297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Tipo SATA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7200 revoluciones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Marca Western Digital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Tamaño: 3,5’ 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90AF9B-A100-4737-8C09-65FA3EB75340}"/>
              </a:ext>
            </a:extLst>
          </p:cNvPr>
          <p:cNvSpPr txBox="1"/>
          <p:nvPr/>
        </p:nvSpPr>
        <p:spPr>
          <a:xfrm>
            <a:off x="6586292" y="2422406"/>
            <a:ext cx="485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Intel Xeon E3-1230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4 ranuras – Hasta 64 Gb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latin typeface="Segoe UI" panose="020B0502040204020203" pitchFamily="34" charset="0"/>
                <a:cs typeface="Segoe UI" panose="020B0502040204020203" pitchFamily="34" charset="0"/>
              </a:rPr>
              <a:t>Hasta 4 unidades SATA 3.5’ o 2.5’</a:t>
            </a:r>
          </a:p>
          <a:p>
            <a:pPr marL="285750" indent="-285750">
              <a:buClr>
                <a:srgbClr val="3050D8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0E919-25D0-490E-A3F4-BEDFD5B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6" y="-3135085"/>
            <a:ext cx="13128172" cy="13128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E9F21-A488-4EB8-B014-E372A036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-2431025"/>
            <a:ext cx="11720052" cy="11720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990BB-D5BD-4890-9838-75EDA575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9" y="-1740310"/>
            <a:ext cx="10338620" cy="10338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635E01-5BF4-4C14-A6EE-160DC3F4C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-1104900"/>
            <a:ext cx="9067800" cy="9067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D85A7F-A660-4229-9EA8-CAC59892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3651975"/>
            <a:ext cx="2923974" cy="29239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BB31D2C-28AA-4763-A26A-1BA8319845D9}"/>
              </a:ext>
            </a:extLst>
          </p:cNvPr>
          <p:cNvSpPr txBox="1"/>
          <p:nvPr/>
        </p:nvSpPr>
        <p:spPr>
          <a:xfrm>
            <a:off x="2733367" y="972688"/>
            <a:ext cx="672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200" cap="all" dirty="0">
                <a:latin typeface="Segoe UI" panose="020B0502040204020203" pitchFamily="34" charset="0"/>
                <a:cs typeface="Segoe UI" panose="020B0502040204020203" pitchFamily="34" charset="0"/>
              </a:rPr>
              <a:t>Gracias por su atención </a:t>
            </a:r>
            <a:endParaRPr lang="es-UY" sz="5200" cap="al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10D9F-16CB-47F6-BA19-4A5976572CD3}"/>
              </a:ext>
            </a:extLst>
          </p:cNvPr>
          <p:cNvSpPr txBox="1"/>
          <p:nvPr/>
        </p:nvSpPr>
        <p:spPr>
          <a:xfrm>
            <a:off x="2733367" y="2815531"/>
            <a:ext cx="672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el equipo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1754792-22C3-4C0A-9E71-0CCDCEC12D60}"/>
              </a:ext>
            </a:extLst>
          </p:cNvPr>
          <p:cNvCxnSpPr/>
          <p:nvPr/>
        </p:nvCxnSpPr>
        <p:spPr>
          <a:xfrm flipH="1">
            <a:off x="3451123" y="2665459"/>
            <a:ext cx="536841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D8EC34-01B3-496E-A0B2-11F8784E6326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E2B7A-8FCF-4EB6-8E9D-172A81579301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Misión y visión de Bit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9D0DB45-9DA7-47A7-B456-C429EC2FC231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4283242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CC3F37-1D9B-42FE-B57C-4F6509E3A5C1}"/>
              </a:ext>
            </a:extLst>
          </p:cNvPr>
          <p:cNvSpPr txBox="1"/>
          <p:nvPr/>
        </p:nvSpPr>
        <p:spPr>
          <a:xfrm>
            <a:off x="417093" y="2131313"/>
            <a:ext cx="11149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Aprovechar las tecnologías y experiencias de nuestros empleados para proveer a la sociedad nuevas soluciones informáticas enfocadas a la logística vehicular nacional y mejorar continuamente las actuales. Brindando a nuestros clientes servicios los cuales aumenten la calidad, efectividad, transparencia y seguridad de sus productos por el precio más conveniente. 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F9E43-C45D-4C52-92B3-0B3CC78A1226}"/>
              </a:ext>
            </a:extLst>
          </p:cNvPr>
          <p:cNvSpPr txBox="1"/>
          <p:nvPr/>
        </p:nvSpPr>
        <p:spPr>
          <a:xfrm>
            <a:off x="417092" y="4136567"/>
            <a:ext cx="1114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 parte de creadores de soluciones informáticas vinculadas con la logística vehicular, operando con solides, transparencia y efectividad ante nuestros clientes, creciendo siempre teniendo como objetivo que los servicios ofrecidos cumplan con los estándares de primera calidad, bajo un sistema de seguimiento y perfección constante. Ofreciendo a la sociedad actual y futura herramientas de logística vehicular que satisfagan sus necesidades mejorando los servicios de logística nacional.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C67D85-B281-4FD8-ABBC-E92FD4494AB9}"/>
              </a:ext>
            </a:extLst>
          </p:cNvPr>
          <p:cNvSpPr txBox="1"/>
          <p:nvPr/>
        </p:nvSpPr>
        <p:spPr>
          <a:xfrm>
            <a:off x="417093" y="174427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Misión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45A1C8-CD34-4981-8144-8E15EBFE9C03}"/>
              </a:ext>
            </a:extLst>
          </p:cNvPr>
          <p:cNvSpPr txBox="1"/>
          <p:nvPr/>
        </p:nvSpPr>
        <p:spPr>
          <a:xfrm>
            <a:off x="417092" y="374577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Visión 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23A74-F38C-42F8-9037-E5893C268D8D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1E538-6AAA-465F-8FA9-2300F9B67C97}"/>
              </a:ext>
            </a:extLst>
          </p:cNvPr>
          <p:cNvSpPr txBox="1"/>
          <p:nvPr/>
        </p:nvSpPr>
        <p:spPr>
          <a:xfrm>
            <a:off x="256674" y="59617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2784E31-3CE4-49DF-B8A6-5E98B13D5D1D}"/>
              </a:ext>
            </a:extLst>
          </p:cNvPr>
          <p:cNvCxnSpPr>
            <a:cxnSpLocks/>
          </p:cNvCxnSpPr>
          <p:nvPr/>
        </p:nvCxnSpPr>
        <p:spPr>
          <a:xfrm>
            <a:off x="256674" y="1242501"/>
            <a:ext cx="2662989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4E64B8-D29A-4956-96DC-67B92A9D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6325" r="12574" b="8091"/>
          <a:stretch/>
        </p:blipFill>
        <p:spPr>
          <a:xfrm>
            <a:off x="336885" y="1491918"/>
            <a:ext cx="8566484" cy="4611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A92166-AC75-4CB8-A2C8-41271BE5A682}"/>
              </a:ext>
            </a:extLst>
          </p:cNvPr>
          <p:cNvSpPr txBox="1"/>
          <p:nvPr/>
        </p:nvSpPr>
        <p:spPr>
          <a:xfrm>
            <a:off x="8903369" y="1491918"/>
            <a:ext cx="3288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Dirección </a:t>
            </a: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Montevideo - Soriano 1201</a:t>
            </a:r>
            <a:endParaRPr lang="es-UY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AE1302-50D4-4676-A1D0-8047D6379B40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0F2EE4-A25A-4D1B-AB17-0D7C432B96D7}"/>
              </a:ext>
            </a:extLst>
          </p:cNvPr>
          <p:cNvSpPr txBox="1"/>
          <p:nvPr/>
        </p:nvSpPr>
        <p:spPr>
          <a:xfrm>
            <a:off x="266618" y="598380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Equipo y cargos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5E8C7B5-006A-4E94-B6D2-8D322030B3B2}"/>
              </a:ext>
            </a:extLst>
          </p:cNvPr>
          <p:cNvCxnSpPr>
            <a:cxnSpLocks/>
          </p:cNvCxnSpPr>
          <p:nvPr/>
        </p:nvCxnSpPr>
        <p:spPr>
          <a:xfrm>
            <a:off x="266618" y="1204840"/>
            <a:ext cx="3240505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73BBE7-5C64-4D62-B90F-45E4831FE007}"/>
              </a:ext>
            </a:extLst>
          </p:cNvPr>
          <p:cNvSpPr txBox="1"/>
          <p:nvPr/>
        </p:nvSpPr>
        <p:spPr>
          <a:xfrm>
            <a:off x="336884" y="2649660"/>
            <a:ext cx="17695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Daniel Padrón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9B5CA-D6EB-4608-8182-3234C3D9B139}"/>
              </a:ext>
            </a:extLst>
          </p:cNvPr>
          <p:cNvSpPr txBox="1"/>
          <p:nvPr/>
        </p:nvSpPr>
        <p:spPr>
          <a:xfrm>
            <a:off x="2483239" y="2647064"/>
            <a:ext cx="22442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Salvador Pardiñas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(Subcoordinador)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14E035-1DB9-440E-B1E3-33E95F72F55F}"/>
              </a:ext>
            </a:extLst>
          </p:cNvPr>
          <p:cNvSpPr txBox="1"/>
          <p:nvPr/>
        </p:nvSpPr>
        <p:spPr>
          <a:xfrm>
            <a:off x="5104276" y="2676552"/>
            <a:ext cx="2014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Leonardo Couto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B648F-F442-443E-80EF-2ED5D494E84F}"/>
              </a:ext>
            </a:extLst>
          </p:cNvPr>
          <p:cNvSpPr txBox="1"/>
          <p:nvPr/>
        </p:nvSpPr>
        <p:spPr>
          <a:xfrm>
            <a:off x="7495763" y="2647064"/>
            <a:ext cx="20289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Tomas Camacho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86C7B-D4D4-4E43-B43A-2C9F8721F086}"/>
              </a:ext>
            </a:extLst>
          </p:cNvPr>
          <p:cNvSpPr txBox="1"/>
          <p:nvPr/>
        </p:nvSpPr>
        <p:spPr>
          <a:xfrm>
            <a:off x="9901484" y="2647064"/>
            <a:ext cx="19498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Facundo Silveti</a:t>
            </a:r>
          </a:p>
          <a:p>
            <a:pPr algn="ctr"/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1D0DC-792F-40DC-9BDA-86EAE2C3751B}"/>
              </a:ext>
            </a:extLst>
          </p:cNvPr>
          <p:cNvSpPr txBox="1"/>
          <p:nvPr/>
        </p:nvSpPr>
        <p:spPr>
          <a:xfrm>
            <a:off x="85166" y="5632592"/>
            <a:ext cx="2398073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Programación de la aplicación y Shell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A17C22-D1CE-4C6E-8EA0-5DFE3832BDFC}"/>
              </a:ext>
            </a:extLst>
          </p:cNvPr>
          <p:cNvSpPr txBox="1"/>
          <p:nvPr/>
        </p:nvSpPr>
        <p:spPr>
          <a:xfrm>
            <a:off x="2644523" y="5640530"/>
            <a:ext cx="2149204" cy="7078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Análisis diseño, base de datos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E224E-3743-480A-B26C-A7025A93E6A1}"/>
              </a:ext>
            </a:extLst>
          </p:cNvPr>
          <p:cNvSpPr txBox="1"/>
          <p:nvPr/>
        </p:nvSpPr>
        <p:spPr>
          <a:xfrm>
            <a:off x="4955011" y="5640530"/>
            <a:ext cx="2259049" cy="70788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empresarial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1D1008-F5C7-4258-8986-4636F8D65A5F}"/>
              </a:ext>
            </a:extLst>
          </p:cNvPr>
          <p:cNvSpPr txBox="1"/>
          <p:nvPr/>
        </p:nvSpPr>
        <p:spPr>
          <a:xfrm>
            <a:off x="7375344" y="5640530"/>
            <a:ext cx="2259049" cy="707886"/>
          </a:xfrm>
          <a:prstGeom prst="rect">
            <a:avLst/>
          </a:prstGeom>
          <a:ln w="28575">
            <a:solidFill>
              <a:srgbClr val="3050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de la red y equipos 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82B769-4CB7-4EEF-B30B-C11AE92279E8}"/>
              </a:ext>
            </a:extLst>
          </p:cNvPr>
          <p:cNvSpPr txBox="1"/>
          <p:nvPr/>
        </p:nvSpPr>
        <p:spPr>
          <a:xfrm>
            <a:off x="9795677" y="5650447"/>
            <a:ext cx="2126443" cy="707886"/>
          </a:xfrm>
          <a:prstGeom prst="rect">
            <a:avLst/>
          </a:prstGeom>
          <a:ln w="28575">
            <a:solidFill>
              <a:srgbClr val="E50F3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Gestión de proyectos de Bit</a:t>
            </a:r>
            <a:endParaRPr lang="es-U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7FA098F-58E9-45CE-8FAC-669383F31BBA}"/>
              </a:ext>
            </a:extLst>
          </p:cNvPr>
          <p:cNvCxnSpPr/>
          <p:nvPr/>
        </p:nvCxnSpPr>
        <p:spPr>
          <a:xfrm>
            <a:off x="670162" y="3690382"/>
            <a:ext cx="10507579" cy="0"/>
          </a:xfrm>
          <a:prstGeom prst="line">
            <a:avLst/>
          </a:prstGeom>
          <a:ln w="38100">
            <a:solidFill>
              <a:srgbClr val="E50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7BA12F3-076B-4A50-9470-F0DCE650EBBA}"/>
              </a:ext>
            </a:extLst>
          </p:cNvPr>
          <p:cNvCxnSpPr/>
          <p:nvPr/>
        </p:nvCxnSpPr>
        <p:spPr>
          <a:xfrm>
            <a:off x="646306" y="4034728"/>
            <a:ext cx="10507579" cy="0"/>
          </a:xfrm>
          <a:prstGeom prst="line">
            <a:avLst/>
          </a:prstGeom>
          <a:ln w="38100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9D33D5A-A858-4987-AB25-03020E7F6814}"/>
              </a:ext>
            </a:extLst>
          </p:cNvPr>
          <p:cNvCxnSpPr/>
          <p:nvPr/>
        </p:nvCxnSpPr>
        <p:spPr>
          <a:xfrm>
            <a:off x="657724" y="4363243"/>
            <a:ext cx="105075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02D0635-D1AB-4F6D-9567-129350CC707B}"/>
              </a:ext>
            </a:extLst>
          </p:cNvPr>
          <p:cNvCxnSpPr/>
          <p:nvPr/>
        </p:nvCxnSpPr>
        <p:spPr>
          <a:xfrm>
            <a:off x="657724" y="4692037"/>
            <a:ext cx="105075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14BB656-B5E2-47F6-A9F0-C5FB30E9ACDE}"/>
              </a:ext>
            </a:extLst>
          </p:cNvPr>
          <p:cNvCxnSpPr/>
          <p:nvPr/>
        </p:nvCxnSpPr>
        <p:spPr>
          <a:xfrm>
            <a:off x="646306" y="5052286"/>
            <a:ext cx="105075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245BC7C-806E-4D4E-BE5E-B033DC4EB565}"/>
              </a:ext>
            </a:extLst>
          </p:cNvPr>
          <p:cNvCxnSpPr>
            <a:cxnSpLocks/>
          </p:cNvCxnSpPr>
          <p:nvPr/>
        </p:nvCxnSpPr>
        <p:spPr>
          <a:xfrm flipH="1">
            <a:off x="11022672" y="3680465"/>
            <a:ext cx="17499" cy="1960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C7560BE-B90D-4AFB-BA2E-100514A7F98F}"/>
              </a:ext>
            </a:extLst>
          </p:cNvPr>
          <p:cNvCxnSpPr>
            <a:cxnSpLocks/>
          </p:cNvCxnSpPr>
          <p:nvPr/>
        </p:nvCxnSpPr>
        <p:spPr>
          <a:xfrm>
            <a:off x="8509956" y="4027105"/>
            <a:ext cx="1" cy="1663170"/>
          </a:xfrm>
          <a:prstGeom prst="straightConnector1">
            <a:avLst/>
          </a:prstGeom>
          <a:ln w="28575">
            <a:solidFill>
              <a:srgbClr val="305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1823C-7A21-456C-A763-ACD2A82E67A9}"/>
              </a:ext>
            </a:extLst>
          </p:cNvPr>
          <p:cNvCxnSpPr>
            <a:cxnSpLocks/>
          </p:cNvCxnSpPr>
          <p:nvPr/>
        </p:nvCxnSpPr>
        <p:spPr>
          <a:xfrm>
            <a:off x="6123900" y="4363243"/>
            <a:ext cx="0" cy="1287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854A38-4681-48AF-8757-9C02896739F1}"/>
              </a:ext>
            </a:extLst>
          </p:cNvPr>
          <p:cNvCxnSpPr>
            <a:cxnSpLocks/>
          </p:cNvCxnSpPr>
          <p:nvPr/>
        </p:nvCxnSpPr>
        <p:spPr>
          <a:xfrm>
            <a:off x="3864852" y="4692037"/>
            <a:ext cx="0" cy="10320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5178AF6-F2DA-427A-A930-EBAD8A37FEB9}"/>
              </a:ext>
            </a:extLst>
          </p:cNvPr>
          <p:cNvCxnSpPr>
            <a:cxnSpLocks/>
          </p:cNvCxnSpPr>
          <p:nvPr/>
        </p:nvCxnSpPr>
        <p:spPr>
          <a:xfrm>
            <a:off x="1388166" y="5052286"/>
            <a:ext cx="0" cy="612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75FD23A-521F-4FBF-B559-DE59B858B494}"/>
              </a:ext>
            </a:extLst>
          </p:cNvPr>
          <p:cNvCxnSpPr>
            <a:cxnSpLocks/>
          </p:cNvCxnSpPr>
          <p:nvPr/>
        </p:nvCxnSpPr>
        <p:spPr>
          <a:xfrm>
            <a:off x="1008303" y="3289569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7F33239-076E-4069-9046-688C5F3722F3}"/>
              </a:ext>
            </a:extLst>
          </p:cNvPr>
          <p:cNvCxnSpPr>
            <a:cxnSpLocks/>
          </p:cNvCxnSpPr>
          <p:nvPr/>
        </p:nvCxnSpPr>
        <p:spPr>
          <a:xfrm>
            <a:off x="3303401" y="3289568"/>
            <a:ext cx="0" cy="1762717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FE34A9-1C1E-45A2-92F2-9F0C67824DF4}"/>
              </a:ext>
            </a:extLst>
          </p:cNvPr>
          <p:cNvCxnSpPr>
            <a:cxnSpLocks/>
          </p:cNvCxnSpPr>
          <p:nvPr/>
        </p:nvCxnSpPr>
        <p:spPr>
          <a:xfrm>
            <a:off x="1181377" y="328956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774615-8C76-4685-B3CD-5785BE9AEA19}"/>
              </a:ext>
            </a:extLst>
          </p:cNvPr>
          <p:cNvCxnSpPr>
            <a:cxnSpLocks/>
          </p:cNvCxnSpPr>
          <p:nvPr/>
        </p:nvCxnSpPr>
        <p:spPr>
          <a:xfrm>
            <a:off x="3507123" y="3258028"/>
            <a:ext cx="0" cy="1402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C678FC4-ED8E-466E-9609-BC98AF4F0CFA}"/>
              </a:ext>
            </a:extLst>
          </p:cNvPr>
          <p:cNvCxnSpPr>
            <a:cxnSpLocks/>
          </p:cNvCxnSpPr>
          <p:nvPr/>
        </p:nvCxnSpPr>
        <p:spPr>
          <a:xfrm flipH="1">
            <a:off x="5882744" y="3125337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B8BF987-7773-49BD-8C59-2CCBD22D6DEE}"/>
              </a:ext>
            </a:extLst>
          </p:cNvPr>
          <p:cNvCxnSpPr>
            <a:cxnSpLocks/>
          </p:cNvCxnSpPr>
          <p:nvPr/>
        </p:nvCxnSpPr>
        <p:spPr>
          <a:xfrm flipH="1">
            <a:off x="8236256" y="3090663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A633D40-4ED7-4D81-8304-0772527F83F7}"/>
              </a:ext>
            </a:extLst>
          </p:cNvPr>
          <p:cNvCxnSpPr>
            <a:cxnSpLocks/>
          </p:cNvCxnSpPr>
          <p:nvPr/>
        </p:nvCxnSpPr>
        <p:spPr>
          <a:xfrm flipH="1">
            <a:off x="10671051" y="3086232"/>
            <a:ext cx="17351" cy="1566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B522860-850B-4BD8-8778-9EBAF6718B8B}"/>
              </a:ext>
            </a:extLst>
          </p:cNvPr>
          <p:cNvCxnSpPr>
            <a:cxnSpLocks/>
          </p:cNvCxnSpPr>
          <p:nvPr/>
        </p:nvCxnSpPr>
        <p:spPr>
          <a:xfrm>
            <a:off x="6142094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D363309-67DC-4484-958C-E812950FE6E6}"/>
              </a:ext>
            </a:extLst>
          </p:cNvPr>
          <p:cNvCxnSpPr>
            <a:cxnSpLocks/>
          </p:cNvCxnSpPr>
          <p:nvPr/>
        </p:nvCxnSpPr>
        <p:spPr>
          <a:xfrm>
            <a:off x="1409158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F5758D2-0F8B-4F1F-99F3-3F67E97E6260}"/>
              </a:ext>
            </a:extLst>
          </p:cNvPr>
          <p:cNvCxnSpPr>
            <a:cxnSpLocks/>
          </p:cNvCxnSpPr>
          <p:nvPr/>
        </p:nvCxnSpPr>
        <p:spPr>
          <a:xfrm>
            <a:off x="3719125" y="3293707"/>
            <a:ext cx="0" cy="36081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1D29E0-3113-4476-8AA7-F513F0863C9B}"/>
              </a:ext>
            </a:extLst>
          </p:cNvPr>
          <p:cNvCxnSpPr>
            <a:cxnSpLocks/>
          </p:cNvCxnSpPr>
          <p:nvPr/>
        </p:nvCxnSpPr>
        <p:spPr>
          <a:xfrm>
            <a:off x="8504868" y="3125337"/>
            <a:ext cx="0" cy="529180"/>
          </a:xfrm>
          <a:prstGeom prst="straightConnector1">
            <a:avLst/>
          </a:prstGeom>
          <a:ln w="28575">
            <a:solidFill>
              <a:srgbClr val="E50F3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D8552CF-1D68-4EE6-B296-60E829633264}"/>
              </a:ext>
            </a:extLst>
          </p:cNvPr>
          <p:cNvCxnSpPr>
            <a:cxnSpLocks/>
          </p:cNvCxnSpPr>
          <p:nvPr/>
        </p:nvCxnSpPr>
        <p:spPr>
          <a:xfrm>
            <a:off x="6362733" y="3125337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5CEE283-DDE2-454A-A365-A3EB54ACF0CE}"/>
              </a:ext>
            </a:extLst>
          </p:cNvPr>
          <p:cNvCxnSpPr>
            <a:cxnSpLocks/>
          </p:cNvCxnSpPr>
          <p:nvPr/>
        </p:nvCxnSpPr>
        <p:spPr>
          <a:xfrm>
            <a:off x="8767013" y="3113285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EC452D1-5C87-4E48-817A-3AF52E10A94E}"/>
              </a:ext>
            </a:extLst>
          </p:cNvPr>
          <p:cNvCxnSpPr>
            <a:cxnSpLocks/>
          </p:cNvCxnSpPr>
          <p:nvPr/>
        </p:nvCxnSpPr>
        <p:spPr>
          <a:xfrm>
            <a:off x="10527575" y="3086232"/>
            <a:ext cx="0" cy="1249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3EC1B7A-9C37-4D5C-8E5A-5355B94B3898}"/>
              </a:ext>
            </a:extLst>
          </p:cNvPr>
          <p:cNvCxnSpPr>
            <a:cxnSpLocks/>
          </p:cNvCxnSpPr>
          <p:nvPr/>
        </p:nvCxnSpPr>
        <p:spPr>
          <a:xfrm>
            <a:off x="10933865" y="3125337"/>
            <a:ext cx="0" cy="901183"/>
          </a:xfrm>
          <a:prstGeom prst="straightConnector1">
            <a:avLst/>
          </a:prstGeom>
          <a:ln w="28575">
            <a:solidFill>
              <a:srgbClr val="3050D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5F9724-7471-41A8-93F6-B6F5373D976E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798595-1701-4E1E-AE2E-5FEAB328D654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Producto Principal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DDE680-7293-4296-B281-651412FE6E46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632938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551A567-1BAA-4AC6-9F7A-F46CFBD4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39" y="1381835"/>
            <a:ext cx="3075535" cy="239684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932DE4-E8F0-4508-BAA8-6D8674060951}"/>
              </a:ext>
            </a:extLst>
          </p:cNvPr>
          <p:cNvCxnSpPr/>
          <p:nvPr/>
        </p:nvCxnSpPr>
        <p:spPr>
          <a:xfrm>
            <a:off x="1187355" y="3971498"/>
            <a:ext cx="1003110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89591A-DE72-41BB-B175-4CCD93A885EB}"/>
              </a:ext>
            </a:extLst>
          </p:cNvPr>
          <p:cNvSpPr txBox="1"/>
          <p:nvPr/>
        </p:nvSpPr>
        <p:spPr>
          <a:xfrm>
            <a:off x="1187355" y="4014192"/>
            <a:ext cx="10031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STLA</a:t>
            </a:r>
          </a:p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Trazabilidad y Logística Automotriz </a:t>
            </a:r>
            <a:endParaRPr lang="es-UY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36FC-B786-480A-B328-05A8A907C75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6A1E64-8AD9-4B7F-AFCA-D7957C48AEF2}"/>
              </a:ext>
            </a:extLst>
          </p:cNvPr>
          <p:cNvSpPr txBox="1"/>
          <p:nvPr/>
        </p:nvSpPr>
        <p:spPr>
          <a:xfrm>
            <a:off x="161424" y="482309"/>
            <a:ext cx="428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Problemática actual 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345F849-E2AC-4A41-AC14-258A814052C4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2480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FCFC8-1F66-4C9A-A525-C771F116D2E0}"/>
              </a:ext>
            </a:extLst>
          </p:cNvPr>
          <p:cNvSpPr txBox="1"/>
          <p:nvPr/>
        </p:nvSpPr>
        <p:spPr>
          <a:xfrm>
            <a:off x="827624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Poco control del estado del vehículo 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F7AFF-4DBB-41C2-B9FE-84358023383E}"/>
              </a:ext>
            </a:extLst>
          </p:cNvPr>
          <p:cNvSpPr txBox="1"/>
          <p:nvPr/>
        </p:nvSpPr>
        <p:spPr>
          <a:xfrm>
            <a:off x="435292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Nulo manejo de historial o difícil de encontrar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63D7E-6BB6-48B3-92BB-28FC234225BE}"/>
              </a:ext>
            </a:extLst>
          </p:cNvPr>
          <p:cNvSpPr txBox="1"/>
          <p:nvPr/>
        </p:nvSpPr>
        <p:spPr>
          <a:xfrm>
            <a:off x="8399775" y="5406194"/>
            <a:ext cx="2571750" cy="646331"/>
          </a:xfrm>
          <a:prstGeom prst="rect">
            <a:avLst/>
          </a:prstGeom>
          <a:noFill/>
          <a:ln w="19050">
            <a:solidFill>
              <a:srgbClr val="3050D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Dificultad de encontrar el vehículo dentro del patio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CE67CE-87B5-4555-8C8A-CD492D58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" y="2355840"/>
            <a:ext cx="2905626" cy="29056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4B484-57F5-4847-A83D-685E7C14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584841"/>
            <a:ext cx="2577724" cy="36883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CB1021-4CDC-40F2-86A0-EA88A9B5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4" y="3021243"/>
            <a:ext cx="4706351" cy="22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40523A-87DD-4AE5-BEB8-07A80DBCE01A}"/>
              </a:ext>
            </a:extLst>
          </p:cNvPr>
          <p:cNvSpPr txBox="1"/>
          <p:nvPr/>
        </p:nvSpPr>
        <p:spPr>
          <a:xfrm>
            <a:off x="0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C5069-02AA-4522-8205-D0BE5C1EF9D7}"/>
              </a:ext>
            </a:extLst>
          </p:cNvPr>
          <p:cNvSpPr txBox="1"/>
          <p:nvPr/>
        </p:nvSpPr>
        <p:spPr>
          <a:xfrm>
            <a:off x="6565" y="6488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Bit SRL</a:t>
            </a:r>
            <a:endParaRPr lang="es-UY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8E61F-796F-4809-834D-F54B2A95B392}"/>
              </a:ext>
            </a:extLst>
          </p:cNvPr>
          <p:cNvSpPr txBox="1"/>
          <p:nvPr/>
        </p:nvSpPr>
        <p:spPr>
          <a:xfrm>
            <a:off x="161424" y="482309"/>
            <a:ext cx="966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 vida elegido </a:t>
            </a:r>
            <a:endParaRPr lang="es-UY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A7CCEF4-8C80-4007-A10C-43E2D7B0441A}"/>
              </a:ext>
            </a:extLst>
          </p:cNvPr>
          <p:cNvCxnSpPr>
            <a:cxnSpLocks/>
          </p:cNvCxnSpPr>
          <p:nvPr/>
        </p:nvCxnSpPr>
        <p:spPr>
          <a:xfrm>
            <a:off x="275724" y="1128640"/>
            <a:ext cx="3943851" cy="0"/>
          </a:xfrm>
          <a:prstGeom prst="line">
            <a:avLst/>
          </a:prstGeom>
          <a:ln w="28575">
            <a:solidFill>
              <a:srgbClr val="305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C44BC561-7267-4611-8028-F43DF2F0C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2199243"/>
            <a:ext cx="633603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58F5A58-B9F7-4D9A-9934-F45F669F0B3C}"/>
              </a:ext>
            </a:extLst>
          </p:cNvPr>
          <p:cNvSpPr txBox="1"/>
          <p:nvPr/>
        </p:nvSpPr>
        <p:spPr>
          <a:xfrm>
            <a:off x="3385887" y="1774971"/>
            <a:ext cx="54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latin typeface="Segoe UI" panose="020B0502040204020203" pitchFamily="34" charset="0"/>
                <a:cs typeface="Segoe UI" panose="020B0502040204020203" pitchFamily="34" charset="0"/>
              </a:rPr>
              <a:t>Ciclo de vida incremental </a:t>
            </a:r>
            <a:endParaRPr lang="en-US" sz="28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1058</Words>
  <Application>Microsoft Office PowerPoint</Application>
  <PresentationFormat>Panorámica</PresentationFormat>
  <Paragraphs>288</Paragraphs>
  <Slides>35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Segoe UI Light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</dc:creator>
  <cp:lastModifiedBy>Daniel</cp:lastModifiedBy>
  <cp:revision>59</cp:revision>
  <dcterms:created xsi:type="dcterms:W3CDTF">2019-09-30T04:23:38Z</dcterms:created>
  <dcterms:modified xsi:type="dcterms:W3CDTF">2019-10-07T04:28:42Z</dcterms:modified>
</cp:coreProperties>
</file>